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7"/>
  </p:notesMasterIdLst>
  <p:handoutMasterIdLst>
    <p:handoutMasterId r:id="rId68"/>
  </p:handoutMasterIdLst>
  <p:sldIdLst>
    <p:sldId id="256" r:id="rId2"/>
    <p:sldId id="322" r:id="rId3"/>
    <p:sldId id="331" r:id="rId4"/>
    <p:sldId id="259" r:id="rId5"/>
    <p:sldId id="260" r:id="rId6"/>
    <p:sldId id="261" r:id="rId7"/>
    <p:sldId id="323" r:id="rId8"/>
    <p:sldId id="263" r:id="rId9"/>
    <p:sldId id="265" r:id="rId10"/>
    <p:sldId id="266" r:id="rId11"/>
    <p:sldId id="325" r:id="rId12"/>
    <p:sldId id="271" r:id="rId13"/>
    <p:sldId id="273" r:id="rId14"/>
    <p:sldId id="275" r:id="rId15"/>
    <p:sldId id="276" r:id="rId16"/>
    <p:sldId id="277" r:id="rId17"/>
    <p:sldId id="333" r:id="rId18"/>
    <p:sldId id="279" r:id="rId19"/>
    <p:sldId id="280" r:id="rId20"/>
    <p:sldId id="281" r:id="rId21"/>
    <p:sldId id="309" r:id="rId22"/>
    <p:sldId id="334" r:id="rId23"/>
    <p:sldId id="324" r:id="rId24"/>
    <p:sldId id="282" r:id="rId25"/>
    <p:sldId id="284" r:id="rId26"/>
    <p:sldId id="315" r:id="rId27"/>
    <p:sldId id="285" r:id="rId28"/>
    <p:sldId id="286" r:id="rId29"/>
    <p:sldId id="287" r:id="rId30"/>
    <p:sldId id="288" r:id="rId31"/>
    <p:sldId id="289" r:id="rId32"/>
    <p:sldId id="290" r:id="rId33"/>
    <p:sldId id="335" r:id="rId34"/>
    <p:sldId id="314" r:id="rId35"/>
    <p:sldId id="313" r:id="rId36"/>
    <p:sldId id="328" r:id="rId37"/>
    <p:sldId id="291" r:id="rId38"/>
    <p:sldId id="296" r:id="rId39"/>
    <p:sldId id="298" r:id="rId40"/>
    <p:sldId id="299" r:id="rId41"/>
    <p:sldId id="312" r:id="rId42"/>
    <p:sldId id="336" r:id="rId43"/>
    <p:sldId id="316" r:id="rId44"/>
    <p:sldId id="327" r:id="rId45"/>
    <p:sldId id="307" r:id="rId46"/>
    <p:sldId id="318" r:id="rId47"/>
    <p:sldId id="321" r:id="rId48"/>
    <p:sldId id="305" r:id="rId49"/>
    <p:sldId id="304" r:id="rId50"/>
    <p:sldId id="303" r:id="rId51"/>
    <p:sldId id="301" r:id="rId52"/>
    <p:sldId id="300" r:id="rId53"/>
    <p:sldId id="306" r:id="rId54"/>
    <p:sldId id="294" r:id="rId55"/>
    <p:sldId id="297" r:id="rId56"/>
    <p:sldId id="302" r:id="rId57"/>
    <p:sldId id="295" r:id="rId58"/>
    <p:sldId id="311" r:id="rId59"/>
    <p:sldId id="264" r:id="rId60"/>
    <p:sldId id="272" r:id="rId61"/>
    <p:sldId id="320" r:id="rId62"/>
    <p:sldId id="278" r:id="rId63"/>
    <p:sldId id="274" r:id="rId64"/>
    <p:sldId id="319" r:id="rId65"/>
    <p:sldId id="25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1" autoAdjust="0"/>
    <p:restoredTop sz="84753" autoAdjust="0"/>
  </p:normalViewPr>
  <p:slideViewPr>
    <p:cSldViewPr snapToGrid="0">
      <p:cViewPr varScale="1">
        <p:scale>
          <a:sx n="97" d="100"/>
          <a:sy n="97" d="100"/>
        </p:scale>
        <p:origin x="1584" y="264"/>
      </p:cViewPr>
      <p:guideLst>
        <p:guide pos="3840"/>
        <p:guide orient="horz" pos="2160"/>
      </p:guideLst>
    </p:cSldViewPr>
  </p:slideViewPr>
  <p:outlineViewPr>
    <p:cViewPr>
      <p:scale>
        <a:sx n="33" d="100"/>
        <a:sy n="33" d="100"/>
      </p:scale>
      <p:origin x="0" y="-17106"/>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9/21/22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Open Sans" panose="020F0502020204030204" pitchFamily="34" charset="0"/>
              </a:rPr>
              <a:t>Effective February 2, 2022, hospitals are required to report laboratory-confirmed influenza hospitalizations to HHS Protect daily. Prior to this update, reporting influenza hospitalizations was optional (noted as grey in the above figure)</a:t>
            </a:r>
          </a:p>
          <a:p>
            <a:r>
              <a:rPr lang="en-US" b="0" i="0" u="none" strike="noStrike" dirty="0">
                <a:solidFill>
                  <a:srgbClr val="000000"/>
                </a:solidFill>
                <a:effectLst/>
                <a:latin typeface="Open Sans" panose="020F0502020204030204" pitchFamily="34" charset="0"/>
              </a:rPr>
              <a:t>Inspired</a:t>
            </a:r>
            <a:endParaRPr lang="en-US" dirty="0"/>
          </a:p>
        </p:txBody>
      </p:sp>
      <p:sp>
        <p:nvSpPr>
          <p:cNvPr id="4" name="Slide Number Placeholder 3"/>
          <p:cNvSpPr>
            <a:spLocks noGrp="1"/>
          </p:cNvSpPr>
          <p:nvPr>
            <p:ph type="sldNum" sz="quarter" idx="5"/>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318953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latent variable captures functional uncertainty at local level while global variable does it by summarizing the overall information of the underlying function</a:t>
            </a:r>
          </a:p>
        </p:txBody>
      </p:sp>
      <p:sp>
        <p:nvSpPr>
          <p:cNvPr id="4" name="Slide Number Placeholder 3"/>
          <p:cNvSpPr>
            <a:spLocks noGrp="1"/>
          </p:cNvSpPr>
          <p:nvPr>
            <p:ph type="sldNum" sz="quarter" idx="5"/>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410203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 means for all</a:t>
            </a:r>
          </a:p>
        </p:txBody>
      </p:sp>
      <p:sp>
        <p:nvSpPr>
          <p:cNvPr id="4" name="Slide Number Placeholder 3"/>
          <p:cNvSpPr>
            <a:spLocks noGrp="1"/>
          </p:cNvSpPr>
          <p:nvPr>
            <p:ph type="sldNum" sz="quarter" idx="5"/>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2078918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gate is input gate</a:t>
            </a:r>
          </a:p>
          <a:p>
            <a:r>
              <a:rPr lang="en-US" dirty="0"/>
              <a:t>Second gate is forget gate</a:t>
            </a:r>
          </a:p>
          <a:p>
            <a:r>
              <a:rPr lang="en-US" dirty="0"/>
              <a:t>Third is internal state update</a:t>
            </a:r>
          </a:p>
          <a:p>
            <a:r>
              <a:rPr lang="en-US" dirty="0"/>
              <a:t>Fourth is output gate</a:t>
            </a:r>
          </a:p>
        </p:txBody>
      </p:sp>
      <p:sp>
        <p:nvSpPr>
          <p:cNvPr id="4" name="Slide Number Placeholder 3"/>
          <p:cNvSpPr>
            <a:spLocks noGrp="1"/>
          </p:cNvSpPr>
          <p:nvPr>
            <p:ph type="sldNum" sz="quarter" idx="5"/>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3195747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generation in sentences in NLP</a:t>
            </a:r>
          </a:p>
        </p:txBody>
      </p:sp>
      <p:sp>
        <p:nvSpPr>
          <p:cNvPr id="4" name="Slide Number Placeholder 3"/>
          <p:cNvSpPr>
            <a:spLocks noGrp="1"/>
          </p:cNvSpPr>
          <p:nvPr>
            <p:ph type="sldNum" sz="quarter" idx="5"/>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67496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Emergency </a:t>
            </a:r>
            <a:r>
              <a:rPr lang="en-US" dirty="0" err="1"/>
              <a:t>Roons</a:t>
            </a:r>
            <a:endParaRPr lang="en-US" dirty="0"/>
          </a:p>
          <a:p>
            <a:r>
              <a:rPr lang="en-US" dirty="0"/>
              <a:t>COVID like illness</a:t>
            </a:r>
          </a:p>
        </p:txBody>
      </p:sp>
      <p:sp>
        <p:nvSpPr>
          <p:cNvPr id="4" name="Slide Number Placeholder 3"/>
          <p:cNvSpPr>
            <a:spLocks noGrp="1"/>
          </p:cNvSpPr>
          <p:nvPr>
            <p:ph type="sldNum" sz="quarter" idx="5"/>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225482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is the recurrent forecasting function accepts COVID related exogenous data for all regions for past few weeks. Output is forecast for all 11 regions</a:t>
            </a:r>
          </a:p>
          <a:p>
            <a:r>
              <a:rPr lang="en-US" dirty="0"/>
              <a:t>RE is region embedding (autoencoder) that accepts One Hot Encoding (E) of all regions.</a:t>
            </a:r>
          </a:p>
          <a:p>
            <a:r>
              <a:rPr lang="en-US" dirty="0"/>
              <a:t>h is hidden representation of F at the end of recurrence to enforce regional similarity governed by Laplacian L.  </a:t>
            </a:r>
          </a:p>
        </p:txBody>
      </p:sp>
      <p:sp>
        <p:nvSpPr>
          <p:cNvPr id="4" name="Slide Number Placeholder 3"/>
          <p:cNvSpPr>
            <a:spLocks noGrp="1"/>
          </p:cNvSpPr>
          <p:nvPr>
            <p:ph type="sldNum" sz="quarter" idx="5"/>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988708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824393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800"/>
              </a:spcAft>
            </a:pPr>
            <a:r>
              <a:rPr lang="en-US" sz="1200" b="0" i="0" dirty="0">
                <a:solidFill>
                  <a:srgbClr val="222222"/>
                </a:solidFill>
                <a:effectLst/>
                <a:latin typeface="arial, sans-serif"/>
              </a:rPr>
              <a:t>Now, if we define student loss and teacher loss as the error of student and teacher networks respectively </a:t>
            </a:r>
            <a:r>
              <a:rPr lang="en-US" sz="1200" b="0" i="0" dirty="0" err="1">
                <a:solidFill>
                  <a:srgbClr val="222222"/>
                </a:solidFill>
                <a:effectLst/>
                <a:latin typeface="arial, sans-serif"/>
              </a:rPr>
              <a:t>w.r.t</a:t>
            </a:r>
            <a:r>
              <a:rPr lang="en-US" sz="1200" b="0" i="0" dirty="0">
                <a:solidFill>
                  <a:srgbClr val="222222"/>
                </a:solidFill>
                <a:effectLst/>
                <a:latin typeface="arial, sans-serif"/>
              </a:rPr>
              <a:t> ground truth, we define Imitation Loss as error of student network </a:t>
            </a:r>
            <a:r>
              <a:rPr lang="en-US" sz="1200" b="0" i="0" dirty="0" err="1">
                <a:solidFill>
                  <a:srgbClr val="222222"/>
                </a:solidFill>
                <a:effectLst/>
                <a:latin typeface="arial, sans-serif"/>
              </a:rPr>
              <a:t>w.r.t.</a:t>
            </a:r>
            <a:r>
              <a:rPr lang="en-US" sz="1200" b="0" i="0" dirty="0">
                <a:solidFill>
                  <a:srgbClr val="222222"/>
                </a:solidFill>
                <a:effectLst/>
                <a:latin typeface="arial, sans-serif"/>
              </a:rPr>
              <a:t> teacher network. However, in our given case, </a:t>
            </a:r>
            <a:r>
              <a:rPr lang="en-US" sz="1200" b="0" i="0" dirty="0" err="1">
                <a:solidFill>
                  <a:srgbClr val="222222"/>
                </a:solidFill>
                <a:effectLst/>
                <a:latin typeface="arial, sans-serif"/>
              </a:rPr>
              <a:t>Epideep</a:t>
            </a:r>
            <a:r>
              <a:rPr lang="en-US" sz="1200" b="0" i="0" dirty="0">
                <a:solidFill>
                  <a:srgbClr val="222222"/>
                </a:solidFill>
                <a:effectLst/>
                <a:latin typeface="arial, sans-serif"/>
              </a:rPr>
              <a:t>-CN (teacher) model’s predictions are necessarily not reliable. In that case, we would want to model the uncertainty of the teacher model by not a parametric distribution but by using empirical error of the teacher model’s prediction </a:t>
            </a:r>
            <a:r>
              <a:rPr lang="en-US" sz="1200" b="0" i="0" dirty="0" err="1">
                <a:solidFill>
                  <a:srgbClr val="222222"/>
                </a:solidFill>
                <a:effectLst/>
                <a:latin typeface="arial, sans-serif"/>
              </a:rPr>
              <a:t>w.r.t.</a:t>
            </a:r>
            <a:r>
              <a:rPr lang="en-US" sz="1200" b="0" i="0" dirty="0">
                <a:solidFill>
                  <a:srgbClr val="222222"/>
                </a:solidFill>
                <a:effectLst/>
                <a:latin typeface="arial, sans-serif"/>
              </a:rPr>
              <a:t> ground truth. Then the objective function is modified as shown in </a:t>
            </a:r>
            <a:r>
              <a:rPr lang="en-US" sz="1200" b="0" i="0" dirty="0" err="1">
                <a:solidFill>
                  <a:srgbClr val="222222"/>
                </a:solidFill>
                <a:effectLst/>
                <a:latin typeface="arial, sans-serif"/>
              </a:rPr>
              <a:t>Saputra</a:t>
            </a:r>
            <a:r>
              <a:rPr lang="en-US" sz="1200" b="0" i="0" dirty="0">
                <a:solidFill>
                  <a:srgbClr val="222222"/>
                </a:solidFill>
                <a:effectLst/>
                <a:latin typeface="arial, sans-serif"/>
              </a:rPr>
              <a:t> et al.’s paper.</a:t>
            </a:r>
            <a:endParaRPr lang="en-US" sz="1200" b="0" i="0" dirty="0">
              <a:solidFill>
                <a:srgbClr val="222222"/>
              </a:solidFill>
              <a:effectLst/>
              <a:latin typeface="Arial" panose="020B0604020202020204" pitchFamily="34" charset="0"/>
            </a:endParaRPr>
          </a:p>
          <a:p>
            <a:pPr marL="0" marR="0" algn="l">
              <a:spcBef>
                <a:spcPts val="0"/>
              </a:spcBef>
              <a:spcAft>
                <a:spcPts val="800"/>
              </a:spcAft>
            </a:pPr>
            <a:r>
              <a:rPr lang="en-US" sz="1200" b="0" i="0" dirty="0">
                <a:solidFill>
                  <a:srgbClr val="222222"/>
                </a:solidFill>
                <a:effectLst/>
                <a:latin typeface="arial, sans-serif"/>
              </a:rPr>
              <a:t>So, essentially, attentive imitation loss amalgamates loss of both student model with respect to ground truth and teacher model with respect to ground truth as well as loss of student model with respect to teacher model by also modeling the uncertainty of teacher model’s predictions.</a:t>
            </a:r>
            <a:endParaRPr lang="en-US" sz="1200" b="0" i="0" dirty="0">
              <a:solidFill>
                <a:srgbClr val="222222"/>
              </a:solidFill>
              <a:effectLst/>
              <a:latin typeface="Arial" panose="020B0604020202020204" pitchFamily="34" charset="0"/>
            </a:endParaRPr>
          </a:p>
          <a:p>
            <a:pPr marL="0" marR="0" algn="l">
              <a:spcBef>
                <a:spcPts val="0"/>
              </a:spcBef>
              <a:spcAft>
                <a:spcPts val="800"/>
              </a:spcAft>
            </a:pPr>
            <a:r>
              <a:rPr lang="en-US" sz="1200" b="0" i="0" dirty="0">
                <a:solidFill>
                  <a:srgbClr val="222222"/>
                </a:solidFill>
                <a:effectLst/>
                <a:latin typeface="arial, sans-serif"/>
              </a:rPr>
              <a:t>In hint loss, as used in hint training where the intermediate representation of student model is trained so that it can mimic teacher model’s latent representation, </a:t>
            </a:r>
            <a:r>
              <a:rPr lang="en-US" sz="1200" b="0" i="0" dirty="0" err="1">
                <a:solidFill>
                  <a:srgbClr val="222222"/>
                </a:solidFill>
                <a:effectLst/>
                <a:latin typeface="arial, sans-serif"/>
              </a:rPr>
              <a:t>Saputra</a:t>
            </a:r>
            <a:r>
              <a:rPr lang="en-US" sz="1200" b="0" i="0" dirty="0">
                <a:solidFill>
                  <a:srgbClr val="222222"/>
                </a:solidFill>
                <a:effectLst/>
                <a:latin typeface="arial, sans-serif"/>
              </a:rPr>
              <a:t> et al. argues that teacher model is not a perfect estimator and may give wrong information to student model at times.</a:t>
            </a:r>
            <a:endParaRPr lang="en-US" sz="1200" b="0" i="0" dirty="0">
              <a:solidFill>
                <a:srgbClr val="222222"/>
              </a:solidFill>
              <a:effectLst/>
              <a:latin typeface="Arial" panose="020B0604020202020204" pitchFamily="34" charset="0"/>
            </a:endParaRPr>
          </a:p>
          <a:p>
            <a:pPr marL="0" marR="0" algn="l">
              <a:spcBef>
                <a:spcPts val="0"/>
              </a:spcBef>
              <a:spcAft>
                <a:spcPts val="800"/>
              </a:spcAft>
            </a:pPr>
            <a:r>
              <a:rPr lang="en-US" sz="1200" b="1" i="0" dirty="0">
                <a:solidFill>
                  <a:srgbClr val="222222"/>
                </a:solidFill>
                <a:effectLst/>
                <a:latin typeface="arial, sans-serif"/>
              </a:rPr>
              <a:t>So, hint loss considers the output embeddings of student and teacher models, but attentive imitation loss considers the predictions of student and teacher models. </a:t>
            </a:r>
            <a:endParaRPr lang="en-US" sz="1200" b="0" i="0" dirty="0">
              <a:solidFill>
                <a:srgbClr val="222222"/>
              </a:solidFill>
              <a:effectLst/>
              <a:latin typeface="Arial" panose="020B0604020202020204" pitchFamily="34" charset="0"/>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87921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Sequential Model</a:t>
            </a:r>
          </a:p>
        </p:txBody>
      </p:sp>
      <p:sp>
        <p:nvSpPr>
          <p:cNvPr id="4" name="Slide Number Placeholder 3"/>
          <p:cNvSpPr>
            <a:spLocks noGrp="1"/>
          </p:cNvSpPr>
          <p:nvPr>
            <p:ph type="sldNum" sz="quarter" idx="5"/>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4051468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196653" y="237565"/>
            <a:ext cx="9604310" cy="1638987"/>
          </a:xfrm>
        </p:spPr>
        <p:txBody>
          <a:bodyPr anchor="ctr">
            <a:normAutofit/>
          </a:bodyPr>
          <a:lstStyle>
            <a:lvl1pPr algn="ctr">
              <a:lnSpc>
                <a:spcPct val="76000"/>
              </a:lnSpc>
              <a:defRPr sz="3200" cap="none"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93845" y="2852036"/>
            <a:ext cx="9604310" cy="3037728"/>
          </a:xfrm>
        </p:spPr>
        <p:txBody>
          <a:bodyPr anchor="t">
            <a:normAutofit/>
          </a:bodyPr>
          <a:lstStyle>
            <a:lvl1pPr marL="0" indent="0" algn="ctr">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58" name="Straight Connector 57"/>
          <p:cNvCxnSpPr>
            <a:cxnSpLocks/>
          </p:cNvCxnSpPr>
          <p:nvPr userDrawn="1"/>
        </p:nvCxnSpPr>
        <p:spPr>
          <a:xfrm>
            <a:off x="1662545" y="2127026"/>
            <a:ext cx="8794866"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D1462C5C-249F-4021-8401-CE7DAF734C04}" type="datetime1">
              <a:rPr lang="en-US" smtClean="0"/>
              <a:t>9/21/22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FBA639CB-1265-4E89-B049-177A0CD592DC}" type="datetime1">
              <a:rPr lang="en-US" smtClean="0"/>
              <a:t>9/21/22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BFAE4DF-D853-45D6-972F-D74E4BD4BC5B}" type="datetime1">
              <a:rPr lang="en-US" smtClean="0"/>
              <a:t>9/21/22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58D648B-F1BA-4655-AB47-9A287133CFDF}" type="datetime1">
              <a:rPr lang="en-US" smtClean="0"/>
              <a:t>9/21/22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ABF65E-3A68-4914-9917-FBB1499E0ECB}" type="datetime1">
              <a:rPr lang="en-US" smtClean="0"/>
              <a:t>9/21/22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BEF660DC-7E45-4337-B599-C4DC9388F205}" type="datetime1">
              <a:rPr lang="en-US" smtClean="0"/>
              <a:t>9/21/22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F675E547-F7C1-4E6F-8461-66F7A2863813}" type="datetime1">
              <a:rPr lang="en-US" smtClean="0"/>
              <a:t>9/21/22</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EFDF0E5E-39F7-4297-A863-60B5963BE412}" type="datetime1">
              <a:rPr lang="en-US" smtClean="0"/>
              <a:t>9/21/22</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533B8E44-9671-4B32-BC1C-D7AE3BAB73C8}" type="datetime1">
              <a:rPr lang="en-US" smtClean="0"/>
              <a:t>9/21/22</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8" name="Picture 7" descr="Text&#10;&#10;Description automatically generated">
            <a:extLst>
              <a:ext uri="{FF2B5EF4-FFF2-40B4-BE49-F238E27FC236}">
                <a16:creationId xmlns:a16="http://schemas.microsoft.com/office/drawing/2014/main" id="{FD096DF5-A3F7-B59E-A0E4-8E61D053348B}"/>
              </a:ext>
            </a:extLst>
          </p:cNvPr>
          <p:cNvPicPr>
            <a:picLocks noChangeAspect="1"/>
          </p:cNvPicPr>
          <p:nvPr userDrawn="1"/>
        </p:nvPicPr>
        <p:blipFill>
          <a:blip r:embed="rId13"/>
          <a:stretch>
            <a:fillRect/>
          </a:stretch>
        </p:blipFill>
        <p:spPr>
          <a:xfrm>
            <a:off x="11016241" y="5113670"/>
            <a:ext cx="925704" cy="892336"/>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40.png"/></Relationships>
</file>

<file path=ppt/slides/_rels/slide1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coronavirus.jhu.edu/map.html" TargetMode="External"/><Relationship Id="rId5" Type="http://schemas.openxmlformats.org/officeDocument/2006/relationships/hyperlink" Target="https://covidtracking.com/" TargetMode="Externa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86A2-D0D3-A954-2E3F-3C7C19638A39}"/>
              </a:ext>
            </a:extLst>
          </p:cNvPr>
          <p:cNvSpPr>
            <a:spLocks noGrp="1"/>
          </p:cNvSpPr>
          <p:nvPr>
            <p:ph type="ctrTitle"/>
          </p:nvPr>
        </p:nvSpPr>
        <p:spPr>
          <a:xfrm>
            <a:off x="1196653" y="237565"/>
            <a:ext cx="9604310" cy="2455301"/>
          </a:xfrm>
        </p:spPr>
        <p:txBody>
          <a:bodyPr/>
          <a:lstStyle/>
          <a:p>
            <a:r>
              <a:rPr lang="en-US" dirty="0">
                <a:solidFill>
                  <a:schemeClr val="accent2">
                    <a:lumMod val="50000"/>
                  </a:schemeClr>
                </a:solidFill>
              </a:rPr>
              <a:t>A Chronological Review of Deep Learning Models for Epidemic Forecasting</a:t>
            </a:r>
          </a:p>
        </p:txBody>
      </p:sp>
      <p:sp>
        <p:nvSpPr>
          <p:cNvPr id="3" name="Subtitle 2">
            <a:extLst>
              <a:ext uri="{FF2B5EF4-FFF2-40B4-BE49-F238E27FC236}">
                <a16:creationId xmlns:a16="http://schemas.microsoft.com/office/drawing/2014/main" id="{27526131-ED4C-7158-5CC0-ECA1A78EC59D}"/>
              </a:ext>
            </a:extLst>
          </p:cNvPr>
          <p:cNvSpPr>
            <a:spLocks noGrp="1"/>
          </p:cNvSpPr>
          <p:nvPr>
            <p:ph type="subTitle" idx="1"/>
          </p:nvPr>
        </p:nvSpPr>
        <p:spPr>
          <a:xfrm>
            <a:off x="1293845" y="2634143"/>
            <a:ext cx="9604310" cy="3255621"/>
          </a:xfrm>
        </p:spPr>
        <p:txBody>
          <a:bodyPr/>
          <a:lstStyle/>
          <a:p>
            <a:r>
              <a:rPr lang="en-US" dirty="0"/>
              <a:t>Ph.D. Qualifier Examination</a:t>
            </a:r>
          </a:p>
          <a:p>
            <a:endParaRPr lang="en-US" dirty="0"/>
          </a:p>
          <a:p>
            <a:r>
              <a:rPr lang="en-US" sz="1900" dirty="0"/>
              <a:t>Akash Choudhuri</a:t>
            </a:r>
          </a:p>
          <a:p>
            <a:endParaRPr lang="en-US" dirty="0"/>
          </a:p>
          <a:p>
            <a:r>
              <a:rPr lang="en-US" sz="1700" dirty="0">
                <a:solidFill>
                  <a:schemeClr val="tx1"/>
                </a:solidFill>
              </a:rPr>
              <a:t>Department of Computer Science</a:t>
            </a:r>
          </a:p>
          <a:p>
            <a:endParaRPr lang="en-US" sz="1700" dirty="0">
              <a:solidFill>
                <a:schemeClr val="tx1"/>
              </a:solidFill>
            </a:endParaRPr>
          </a:p>
          <a:p>
            <a:r>
              <a:rPr lang="en-US" sz="1700" dirty="0">
                <a:solidFill>
                  <a:schemeClr val="tx1"/>
                </a:solidFill>
              </a:rPr>
              <a:t>University of Iowa</a:t>
            </a:r>
          </a:p>
          <a:p>
            <a:endParaRPr lang="en-US" sz="1700" dirty="0">
              <a:solidFill>
                <a:schemeClr val="tx1"/>
              </a:solidFill>
            </a:endParaRPr>
          </a:p>
          <a:p>
            <a:endParaRPr lang="en-US" dirty="0"/>
          </a:p>
          <a:p>
            <a:r>
              <a:rPr lang="en-US" sz="2400" b="1" dirty="0"/>
              <a:t>22</a:t>
            </a:r>
            <a:r>
              <a:rPr lang="en-US" sz="2400" b="1" baseline="30000" dirty="0"/>
              <a:t>nd</a:t>
            </a:r>
            <a:r>
              <a:rPr lang="en-US" sz="2400" b="1" dirty="0"/>
              <a:t> September 2022</a:t>
            </a:r>
          </a:p>
        </p:txBody>
      </p:sp>
    </p:spTree>
    <p:extLst>
      <p:ext uri="{BB962C8B-B14F-4D97-AF65-F5344CB8AC3E}">
        <p14:creationId xmlns:p14="http://schemas.microsoft.com/office/powerpoint/2010/main" val="341502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Challenges</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b="1" dirty="0"/>
              <a:t>Backfill: </a:t>
            </a:r>
            <a:r>
              <a:rPr lang="en-US" dirty="0"/>
              <a:t>Data is constantly revised over time</a:t>
            </a:r>
            <a:endParaRPr lang="en-US" b="1" baseline="-25000" dirty="0"/>
          </a:p>
          <a:p>
            <a:r>
              <a:rPr lang="en-US" b="1" dirty="0"/>
              <a:t>Sparsity: </a:t>
            </a:r>
            <a:r>
              <a:rPr lang="en-US" dirty="0"/>
              <a:t>Only a single number is given for every week starting from 1997</a:t>
            </a:r>
          </a:p>
          <a:p>
            <a:r>
              <a:rPr lang="en-US" b="1" dirty="0"/>
              <a:t>Contamination: </a:t>
            </a:r>
            <a:r>
              <a:rPr lang="en-US" dirty="0"/>
              <a:t>In the recent times, diseases with similar symptoms (</a:t>
            </a:r>
            <a:r>
              <a:rPr lang="en-US" dirty="0" err="1"/>
              <a:t>eg</a:t>
            </a:r>
            <a:r>
              <a:rPr lang="en-US" dirty="0"/>
              <a:t>, COVID-19) contaminate the raw ILI numbers</a:t>
            </a:r>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r>
              <a:rPr lang="en-US" sz="900" dirty="0" err="1"/>
              <a:t>Harshavardhan</a:t>
            </a:r>
            <a:r>
              <a:rPr lang="en-US" sz="900" dirty="0"/>
              <a:t> </a:t>
            </a:r>
            <a:r>
              <a:rPr lang="en-US" sz="900" dirty="0" err="1"/>
              <a:t>Kamarthi</a:t>
            </a:r>
            <a:r>
              <a:rPr lang="en-US" sz="900" dirty="0"/>
              <a:t>, Alexander Rodríguez, B. Aditya Prakash, “Back2Future: Leveraging Backfill Dynamics for Improving Real-time Predictions in Future”, ICLR 2022</a:t>
            </a:r>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10</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Problem Setting</a:t>
            </a:r>
          </a:p>
        </p:txBody>
      </p:sp>
    </p:spTree>
    <p:extLst>
      <p:ext uri="{BB962C8B-B14F-4D97-AF65-F5344CB8AC3E}">
        <p14:creationId xmlns:p14="http://schemas.microsoft.com/office/powerpoint/2010/main" val="115445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C72F-B148-290B-ACCE-4DC73A639086}"/>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2F04991-8AFD-3300-E1E6-C9DBA98999E4}"/>
              </a:ext>
            </a:extLst>
          </p:cNvPr>
          <p:cNvSpPr>
            <a:spLocks noGrp="1"/>
          </p:cNvSpPr>
          <p:nvPr>
            <p:ph idx="1"/>
          </p:nvPr>
        </p:nvSpPr>
        <p:spPr>
          <a:xfrm>
            <a:off x="1295400" y="1526796"/>
            <a:ext cx="9601200" cy="4546833"/>
          </a:xfrm>
        </p:spPr>
        <p:txBody>
          <a:bodyPr>
            <a:normAutofit/>
          </a:bodyPr>
          <a:lstStyle/>
          <a:p>
            <a:r>
              <a:rPr lang="en-US" sz="2600" dirty="0"/>
              <a:t>Introduction</a:t>
            </a:r>
          </a:p>
          <a:p>
            <a:r>
              <a:rPr lang="en-US" sz="2600" dirty="0"/>
              <a:t>Problem Setting</a:t>
            </a:r>
          </a:p>
          <a:p>
            <a:r>
              <a:rPr lang="en-US" sz="2600" dirty="0">
                <a:solidFill>
                  <a:srgbClr val="FF0000"/>
                </a:solidFill>
              </a:rPr>
              <a:t>Models</a:t>
            </a:r>
          </a:p>
          <a:p>
            <a:pPr lvl="1"/>
            <a:r>
              <a:rPr lang="en-US" sz="2400" dirty="0">
                <a:solidFill>
                  <a:srgbClr val="FF0000"/>
                </a:solidFill>
              </a:rPr>
              <a:t>Paper 1: </a:t>
            </a:r>
            <a:r>
              <a:rPr lang="en-US" sz="2400" dirty="0" err="1">
                <a:solidFill>
                  <a:srgbClr val="FF0000"/>
                </a:solidFill>
              </a:rPr>
              <a:t>EpiDeep</a:t>
            </a:r>
            <a:endParaRPr lang="en-US" sz="2400" dirty="0">
              <a:solidFill>
                <a:srgbClr val="FF0000"/>
              </a:solidFill>
            </a:endParaRPr>
          </a:p>
          <a:p>
            <a:pPr lvl="1"/>
            <a:r>
              <a:rPr lang="en-US" sz="2400" dirty="0"/>
              <a:t>Paper 2: Cali-Net</a:t>
            </a:r>
          </a:p>
          <a:p>
            <a:pPr lvl="1"/>
            <a:r>
              <a:rPr lang="en-US" sz="2400" dirty="0"/>
              <a:t>Paper 3: </a:t>
            </a:r>
            <a:r>
              <a:rPr lang="en-US" sz="2400" dirty="0" err="1"/>
              <a:t>EpiFNP</a:t>
            </a:r>
            <a:endParaRPr lang="en-US" sz="2400" dirty="0"/>
          </a:p>
          <a:p>
            <a:r>
              <a:rPr lang="en-US" sz="2600" dirty="0"/>
              <a:t>Discussion</a:t>
            </a:r>
          </a:p>
        </p:txBody>
      </p:sp>
      <p:sp>
        <p:nvSpPr>
          <p:cNvPr id="4" name="Slide Number Placeholder 3">
            <a:extLst>
              <a:ext uri="{FF2B5EF4-FFF2-40B4-BE49-F238E27FC236}">
                <a16:creationId xmlns:a16="http://schemas.microsoft.com/office/drawing/2014/main" id="{2C2C582F-0317-F6E1-9941-CD4A9620DA68}"/>
              </a:ext>
            </a:extLst>
          </p:cNvPr>
          <p:cNvSpPr>
            <a:spLocks noGrp="1"/>
          </p:cNvSpPr>
          <p:nvPr>
            <p:ph type="sldNum" sz="quarter" idx="12"/>
          </p:nvPr>
        </p:nvSpPr>
        <p:spPr/>
        <p:txBody>
          <a:bodyPr/>
          <a:lstStyle/>
          <a:p>
            <a:fld id="{E31375A4-56A4-47D6-9801-1991572033F7}" type="slidenum">
              <a:rPr lang="en-US" smtClean="0"/>
              <a:t>11</a:t>
            </a:fld>
            <a:endParaRPr lang="en-US"/>
          </a:p>
        </p:txBody>
      </p:sp>
    </p:spTree>
    <p:extLst>
      <p:ext uri="{BB962C8B-B14F-4D97-AF65-F5344CB8AC3E}">
        <p14:creationId xmlns:p14="http://schemas.microsoft.com/office/powerpoint/2010/main" val="990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Overview</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dirty="0"/>
              <a:t>Feed Historical Data into model (training set)</a:t>
            </a:r>
          </a:p>
          <a:p>
            <a:r>
              <a:rPr lang="en-US" dirty="0"/>
              <a:t>Model learns to embed seasons in a latent space and cluster closely related seasons. Each season begins at week 20 of the calendar year</a:t>
            </a:r>
          </a:p>
          <a:p>
            <a:r>
              <a:rPr lang="en-US" dirty="0"/>
              <a:t>Model tries to see which previous season was closer to current season and predicts accordingly. </a:t>
            </a:r>
          </a:p>
        </p:txBody>
      </p:sp>
      <p:sp>
        <p:nvSpPr>
          <p:cNvPr id="7" name="Footer Placeholder 6">
            <a:extLst>
              <a:ext uri="{FF2B5EF4-FFF2-40B4-BE49-F238E27FC236}">
                <a16:creationId xmlns:a16="http://schemas.microsoft.com/office/drawing/2014/main" id="{BDF9A31C-DA3D-55A3-0A91-E7E34CFEFA60}"/>
              </a:ext>
            </a:extLst>
          </p:cNvPr>
          <p:cNvSpPr>
            <a:spLocks noGrp="1"/>
          </p:cNvSpPr>
          <p:nvPr>
            <p:ph type="ftr" sz="quarter" idx="11"/>
          </p:nvPr>
        </p:nvSpPr>
        <p:spPr>
          <a:xfrm>
            <a:off x="609601" y="6289679"/>
            <a:ext cx="8945460" cy="222436"/>
          </a:xfrm>
        </p:spPr>
        <p:txBody>
          <a:bodyPr/>
          <a:lstStyle/>
          <a:p>
            <a:r>
              <a:rPr lang="en-US" sz="900" dirty="0"/>
              <a:t>Bijaya Adhikari, </a:t>
            </a:r>
            <a:r>
              <a:rPr lang="en-US" sz="900" dirty="0" err="1"/>
              <a:t>Xinfeng</a:t>
            </a:r>
            <a:r>
              <a:rPr lang="en-US" sz="900" dirty="0"/>
              <a:t> Xu, </a:t>
            </a:r>
            <a:r>
              <a:rPr lang="en-US" sz="900" dirty="0" err="1"/>
              <a:t>Naren</a:t>
            </a:r>
            <a:r>
              <a:rPr lang="en-US" sz="900" dirty="0"/>
              <a:t> Ramakrishnan, B. Aditya Prakash, “</a:t>
            </a:r>
            <a:r>
              <a:rPr lang="en-US" sz="900" dirty="0" err="1"/>
              <a:t>EpiDeep</a:t>
            </a:r>
            <a:r>
              <a:rPr lang="en-US" sz="900" dirty="0"/>
              <a:t>: Exploiting Embeddings for Epidemic Forecasting”, KDD ’19.</a:t>
            </a:r>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12</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err="1"/>
              <a:t>Epideep</a:t>
            </a:r>
            <a:endParaRPr lang="en-US" i="1" dirty="0"/>
          </a:p>
        </p:txBody>
      </p:sp>
      <p:pic>
        <p:nvPicPr>
          <p:cNvPr id="6" name="Picture 5" descr="Diagram&#10;&#10;Description automatically generated">
            <a:extLst>
              <a:ext uri="{FF2B5EF4-FFF2-40B4-BE49-F238E27FC236}">
                <a16:creationId xmlns:a16="http://schemas.microsoft.com/office/drawing/2014/main" id="{A34725F2-9994-C176-07FA-722526B241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7462" y="3612172"/>
            <a:ext cx="4476416" cy="2243345"/>
          </a:xfrm>
          <a:prstGeom prst="rect">
            <a:avLst/>
          </a:prstGeom>
        </p:spPr>
      </p:pic>
    </p:spTree>
    <p:extLst>
      <p:ext uri="{BB962C8B-B14F-4D97-AF65-F5344CB8AC3E}">
        <p14:creationId xmlns:p14="http://schemas.microsoft.com/office/powerpoint/2010/main" val="112423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Model Architecture</a:t>
            </a:r>
          </a:p>
        </p:txBody>
      </p:sp>
      <p:pic>
        <p:nvPicPr>
          <p:cNvPr id="7" name="Content Placeholder 6" descr="Diagram&#10;&#10;Description automatically generated">
            <a:extLst>
              <a:ext uri="{FF2B5EF4-FFF2-40B4-BE49-F238E27FC236}">
                <a16:creationId xmlns:a16="http://schemas.microsoft.com/office/drawing/2014/main" id="{4B721327-A9A3-EC73-AB87-E8E2BDC28A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5788" y="1780854"/>
            <a:ext cx="5560424" cy="4190738"/>
          </a:xfrm>
        </p:spPr>
      </p:pic>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13</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err="1"/>
              <a:t>Epideep</a:t>
            </a:r>
            <a:endParaRPr lang="en-US" i="1" dirty="0"/>
          </a:p>
        </p:txBody>
      </p:sp>
    </p:spTree>
    <p:extLst>
      <p:ext uri="{BB962C8B-B14F-4D97-AF65-F5344CB8AC3E}">
        <p14:creationId xmlns:p14="http://schemas.microsoft.com/office/powerpoint/2010/main" val="120906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Input Encoder</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dirty="0"/>
              <a:t>The matrix generated from input sequence is fed into a LSTM column wise as shown below:</a:t>
            </a:r>
          </a:p>
          <a:p>
            <a:r>
              <a:rPr lang="en-US" dirty="0"/>
              <a:t>The LSTM equations are:</a:t>
            </a:r>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14</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err="1"/>
              <a:t>Epideep</a:t>
            </a:r>
            <a:endParaRPr lang="en-US" i="1" dirty="0"/>
          </a:p>
        </p:txBody>
      </p:sp>
      <p:pic>
        <p:nvPicPr>
          <p:cNvPr id="7" name="Picture 6" descr="Text, letter&#10;&#10;Description automatically generated">
            <a:extLst>
              <a:ext uri="{FF2B5EF4-FFF2-40B4-BE49-F238E27FC236}">
                <a16:creationId xmlns:a16="http://schemas.microsoft.com/office/drawing/2014/main" id="{7AF220A0-7C74-4566-AC73-FD866EC7E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825" y="3180914"/>
            <a:ext cx="5593455" cy="2090534"/>
          </a:xfrm>
          <a:prstGeom prst="rect">
            <a:avLst/>
          </a:prstGeom>
        </p:spPr>
      </p:pic>
      <p:pic>
        <p:nvPicPr>
          <p:cNvPr id="8" name="Picture 7" descr="Diagram, schematic&#10;&#10;Description automatically generated">
            <a:extLst>
              <a:ext uri="{FF2B5EF4-FFF2-40B4-BE49-F238E27FC236}">
                <a16:creationId xmlns:a16="http://schemas.microsoft.com/office/drawing/2014/main" id="{E35BE59D-2FAE-A64C-E998-29D586EF1713}"/>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7497538" y="2286209"/>
            <a:ext cx="3167773" cy="3879944"/>
          </a:xfrm>
          <a:prstGeom prst="rect">
            <a:avLst/>
          </a:prstGeom>
          <a:noFill/>
        </p:spPr>
      </p:pic>
    </p:spTree>
    <p:extLst>
      <p:ext uri="{BB962C8B-B14F-4D97-AF65-F5344CB8AC3E}">
        <p14:creationId xmlns:p14="http://schemas.microsoft.com/office/powerpoint/2010/main" val="218277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Input Encoder</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lnSpcReduction="10000"/>
          </a:bodyPr>
          <a:lstStyle/>
          <a:p>
            <a:r>
              <a:rPr lang="en-US" dirty="0">
                <a:solidFill>
                  <a:schemeClr val="tx1">
                    <a:lumMod val="95000"/>
                  </a:schemeClr>
                </a:solidFill>
              </a:rPr>
              <a:t>ILI surveillance data is often delayed and takes multiple timestamps to stabilize (data revision). So, the most recent timestamp will change over time</a:t>
            </a:r>
          </a:p>
          <a:p>
            <a:r>
              <a:rPr lang="en-US" dirty="0">
                <a:solidFill>
                  <a:schemeClr val="tx1">
                    <a:lumMod val="95000"/>
                  </a:schemeClr>
                </a:solidFill>
              </a:rPr>
              <a:t>In traditional LSTM design, the final sequence is the most important</a:t>
            </a:r>
          </a:p>
          <a:p>
            <a:r>
              <a:rPr lang="en-US" dirty="0">
                <a:solidFill>
                  <a:schemeClr val="tx1">
                    <a:lumMod val="95000"/>
                  </a:schemeClr>
                </a:solidFill>
              </a:rPr>
              <a:t>So, over reliance on the last timestamp could harm the predictive power of the model</a:t>
            </a:r>
          </a:p>
          <a:p>
            <a:r>
              <a:rPr lang="en-US" dirty="0">
                <a:solidFill>
                  <a:schemeClr val="tx1">
                    <a:lumMod val="95000"/>
                  </a:schemeClr>
                </a:solidFill>
              </a:rPr>
              <a:t>So, attention mechanism is used on the output of the LSTM as a weighted sum of all previous hidden states</a:t>
            </a:r>
          </a:p>
          <a:p>
            <a:pPr marL="0" indent="0" algn="ctr">
              <a:buNone/>
            </a:pPr>
            <a:endParaRPr lang="en-US" dirty="0"/>
          </a:p>
          <a:p>
            <a:r>
              <a:rPr lang="en-US" dirty="0">
                <a:solidFill>
                  <a:schemeClr val="tx1">
                    <a:lumMod val="95000"/>
                  </a:schemeClr>
                </a:solidFill>
              </a:rPr>
              <a:t>This output is fed to the decoder</a:t>
            </a:r>
          </a:p>
          <a:p>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15</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err="1"/>
              <a:t>Epideep</a:t>
            </a:r>
            <a:endParaRPr lang="en-US" i="1" dirty="0"/>
          </a:p>
        </p:txBody>
      </p:sp>
      <p:pic>
        <p:nvPicPr>
          <p:cNvPr id="8" name="Picture 7" descr="A picture containing text, watch, clock, gauge&#10;&#10;Description automatically generated">
            <a:extLst>
              <a:ext uri="{FF2B5EF4-FFF2-40B4-BE49-F238E27FC236}">
                <a16:creationId xmlns:a16="http://schemas.microsoft.com/office/drawing/2014/main" id="{6D28B54D-B495-4117-5561-62081CDA2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717" y="4840981"/>
            <a:ext cx="1376565" cy="329473"/>
          </a:xfrm>
          <a:prstGeom prst="rect">
            <a:avLst/>
          </a:prstGeom>
        </p:spPr>
      </p:pic>
      <p:sp>
        <p:nvSpPr>
          <p:cNvPr id="9" name="TextBox 8">
            <a:extLst>
              <a:ext uri="{FF2B5EF4-FFF2-40B4-BE49-F238E27FC236}">
                <a16:creationId xmlns:a16="http://schemas.microsoft.com/office/drawing/2014/main" id="{EEBBB537-5537-5D4E-ABE8-CAFFD51C47F9}"/>
              </a:ext>
            </a:extLst>
          </p:cNvPr>
          <p:cNvSpPr txBox="1"/>
          <p:nvPr/>
        </p:nvSpPr>
        <p:spPr>
          <a:xfrm>
            <a:off x="2489257" y="5108191"/>
            <a:ext cx="2590800" cy="313932"/>
          </a:xfrm>
          <a:prstGeom prst="rect">
            <a:avLst/>
          </a:prstGeom>
          <a:noFill/>
        </p:spPr>
        <p:txBody>
          <a:bodyPr wrap="square" rtlCol="0">
            <a:spAutoFit/>
          </a:bodyPr>
          <a:lstStyle/>
          <a:p>
            <a:pPr>
              <a:lnSpc>
                <a:spcPct val="90000"/>
              </a:lnSpc>
            </a:pPr>
            <a:r>
              <a:rPr lang="en-US" sz="1600" dirty="0"/>
              <a:t>context vector for </a:t>
            </a:r>
            <a:r>
              <a:rPr lang="en-US" sz="1600" dirty="0" err="1"/>
              <a:t>j</a:t>
            </a:r>
            <a:r>
              <a:rPr lang="en-US" sz="1600" baseline="30000" dirty="0" err="1"/>
              <a:t>th</a:t>
            </a:r>
            <a:r>
              <a:rPr lang="en-US" sz="1600" dirty="0"/>
              <a:t> input</a:t>
            </a:r>
          </a:p>
        </p:txBody>
      </p:sp>
      <p:cxnSp>
        <p:nvCxnSpPr>
          <p:cNvPr id="11" name="Straight Arrow Connector 10">
            <a:extLst>
              <a:ext uri="{FF2B5EF4-FFF2-40B4-BE49-F238E27FC236}">
                <a16:creationId xmlns:a16="http://schemas.microsoft.com/office/drawing/2014/main" id="{5B31E279-94DC-D7B2-0132-DA507F6510BE}"/>
              </a:ext>
            </a:extLst>
          </p:cNvPr>
          <p:cNvCxnSpPr>
            <a:cxnSpLocks/>
          </p:cNvCxnSpPr>
          <p:nvPr/>
        </p:nvCxnSpPr>
        <p:spPr>
          <a:xfrm flipV="1">
            <a:off x="4915949" y="4907560"/>
            <a:ext cx="491768" cy="262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8265E85-131E-B5C4-A738-94636E1E29E2}"/>
              </a:ext>
            </a:extLst>
          </p:cNvPr>
          <p:cNvSpPr txBox="1"/>
          <p:nvPr/>
        </p:nvSpPr>
        <p:spPr>
          <a:xfrm>
            <a:off x="6869430" y="5265157"/>
            <a:ext cx="4191000" cy="313932"/>
          </a:xfrm>
          <a:prstGeom prst="rect">
            <a:avLst/>
          </a:prstGeom>
          <a:noFill/>
        </p:spPr>
        <p:txBody>
          <a:bodyPr wrap="square" rtlCol="0">
            <a:spAutoFit/>
          </a:bodyPr>
          <a:lstStyle/>
          <a:p>
            <a:pPr>
              <a:lnSpc>
                <a:spcPct val="90000"/>
              </a:lnSpc>
            </a:pPr>
            <a:r>
              <a:rPr lang="en-US" sz="1600" dirty="0"/>
              <a:t>weight associated with the prior hidden state</a:t>
            </a:r>
          </a:p>
        </p:txBody>
      </p:sp>
      <p:cxnSp>
        <p:nvCxnSpPr>
          <p:cNvPr id="14" name="Straight Arrow Connector 13">
            <a:extLst>
              <a:ext uri="{FF2B5EF4-FFF2-40B4-BE49-F238E27FC236}">
                <a16:creationId xmlns:a16="http://schemas.microsoft.com/office/drawing/2014/main" id="{97712424-BE41-C793-75E8-22952F749CE1}"/>
              </a:ext>
            </a:extLst>
          </p:cNvPr>
          <p:cNvCxnSpPr>
            <a:cxnSpLocks/>
            <a:stCxn id="12" idx="1"/>
          </p:cNvCxnSpPr>
          <p:nvPr/>
        </p:nvCxnSpPr>
        <p:spPr>
          <a:xfrm flipH="1" flipV="1">
            <a:off x="6451134" y="5108191"/>
            <a:ext cx="418296" cy="313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Historical Data Clustering</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46217"/>
            <a:ext cx="9601200" cy="4311302"/>
          </a:xfrm>
        </p:spPr>
        <p:txBody>
          <a:bodyPr>
            <a:normAutofit lnSpcReduction="10000"/>
          </a:bodyPr>
          <a:lstStyle/>
          <a:p>
            <a:r>
              <a:rPr lang="en-US" dirty="0">
                <a:solidFill>
                  <a:schemeClr val="tx1">
                    <a:lumMod val="95000"/>
                  </a:schemeClr>
                </a:solidFill>
              </a:rPr>
              <a:t>We could simply feed the output of the attention model to the decoder and make predictions. (Model may not generalize well)</a:t>
            </a:r>
          </a:p>
          <a:p>
            <a:r>
              <a:rPr lang="en-US" dirty="0">
                <a:solidFill>
                  <a:schemeClr val="tx1">
                    <a:lumMod val="95000"/>
                  </a:schemeClr>
                </a:solidFill>
              </a:rPr>
              <a:t>But Data is sparse</a:t>
            </a:r>
          </a:p>
          <a:p>
            <a:r>
              <a:rPr lang="en-US" dirty="0">
                <a:solidFill>
                  <a:schemeClr val="tx1">
                    <a:lumMod val="95000"/>
                  </a:schemeClr>
                </a:solidFill>
              </a:rPr>
              <a:t>So, there is a need to capture similarities between seasons to provide more information</a:t>
            </a:r>
          </a:p>
          <a:p>
            <a:r>
              <a:rPr lang="en-US" dirty="0">
                <a:solidFill>
                  <a:schemeClr val="tx1">
                    <a:lumMod val="95000"/>
                  </a:schemeClr>
                </a:solidFill>
              </a:rPr>
              <a:t>This is done by learning embeddings of the partially observed current season in the latent space to minimize the distance between this embeddings and those of the historical seasons</a:t>
            </a:r>
          </a:p>
          <a:p>
            <a:r>
              <a:rPr lang="en-US" dirty="0">
                <a:solidFill>
                  <a:schemeClr val="tx1">
                    <a:lumMod val="95000"/>
                  </a:schemeClr>
                </a:solidFill>
              </a:rPr>
              <a:t>This is done by:</a:t>
            </a:r>
          </a:p>
          <a:p>
            <a:pPr lvl="1"/>
            <a:r>
              <a:rPr lang="en-US" dirty="0">
                <a:solidFill>
                  <a:schemeClr val="tx1">
                    <a:lumMod val="95000"/>
                  </a:schemeClr>
                </a:solidFill>
              </a:rPr>
              <a:t>Query Length Data Clustering</a:t>
            </a:r>
          </a:p>
          <a:p>
            <a:pPr lvl="1"/>
            <a:r>
              <a:rPr lang="en-US" dirty="0">
                <a:solidFill>
                  <a:schemeClr val="tx1">
                    <a:lumMod val="95000"/>
                  </a:schemeClr>
                </a:solidFill>
              </a:rPr>
              <a:t>Full Length Data Clustering</a:t>
            </a:r>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16</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err="1"/>
              <a:t>Epideep</a:t>
            </a:r>
            <a:endParaRPr lang="en-US" i="1" dirty="0"/>
          </a:p>
        </p:txBody>
      </p:sp>
    </p:spTree>
    <p:extLst>
      <p:ext uri="{BB962C8B-B14F-4D97-AF65-F5344CB8AC3E}">
        <p14:creationId xmlns:p14="http://schemas.microsoft.com/office/powerpoint/2010/main" val="326030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Query Length Data Clustering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dirty="0">
                    <a:solidFill>
                      <a:schemeClr val="tx1">
                        <a:lumMod val="95000"/>
                      </a:schemeClr>
                    </a:solidFill>
                  </a:rPr>
                  <a:t>Season </a:t>
                </a:r>
                <a14:m>
                  <m:oMath xmlns:m="http://schemas.openxmlformats.org/officeDocument/2006/math">
                    <m:sSub>
                      <m:sSubPr>
                        <m:ctrlPr>
                          <a:rPr lang="en-US" b="0" i="1" smtClean="0">
                            <a:solidFill>
                              <a:schemeClr val="tx1">
                                <a:lumMod val="95000"/>
                              </a:schemeClr>
                            </a:solidFill>
                            <a:latin typeface="Cambria Math" panose="02040503050406030204" pitchFamily="18" charset="0"/>
                          </a:rPr>
                        </m:ctrlPr>
                      </m:sSubPr>
                      <m:e>
                        <m:r>
                          <m:rPr>
                            <m:sty m:val="p"/>
                          </m:rPr>
                          <a:rPr lang="en-US" b="0" i="0" smtClean="0">
                            <a:solidFill>
                              <a:schemeClr val="tx1">
                                <a:lumMod val="95000"/>
                              </a:schemeClr>
                            </a:solidFill>
                            <a:latin typeface="Cambria Math" panose="02040503050406030204" pitchFamily="18" charset="0"/>
                          </a:rPr>
                          <m:t>Y</m:t>
                        </m:r>
                      </m:e>
                      <m:sub>
                        <m:r>
                          <a:rPr lang="en-US" b="0" i="1" smtClean="0">
                            <a:solidFill>
                              <a:schemeClr val="tx1">
                                <a:lumMod val="95000"/>
                              </a:schemeClr>
                            </a:solidFill>
                            <a:latin typeface="Cambria Math" panose="02040503050406030204" pitchFamily="18" charset="0"/>
                          </a:rPr>
                          <m:t>𝑖</m:t>
                        </m:r>
                      </m:sub>
                    </m:sSub>
                    <m:r>
                      <a:rPr lang="en-US" b="0" i="0" smtClean="0">
                        <a:solidFill>
                          <a:schemeClr val="tx1">
                            <a:lumMod val="95000"/>
                          </a:schemeClr>
                        </a:solidFill>
                        <a:latin typeface="Cambria Math" panose="02040503050406030204" pitchFamily="18" charset="0"/>
                      </a:rPr>
                      <m:t>     </m:t>
                    </m:r>
                    <m:sSubSup>
                      <m:sSubSupPr>
                        <m:ctrlPr>
                          <a:rPr lang="en-US" b="0" i="1" dirty="0" smtClean="0">
                            <a:solidFill>
                              <a:schemeClr val="tx1">
                                <a:lumMod val="95000"/>
                              </a:schemeClr>
                            </a:solidFill>
                            <a:latin typeface="Cambria Math" panose="02040503050406030204" pitchFamily="18" charset="0"/>
                          </a:rPr>
                        </m:ctrlPr>
                      </m:sSubSupPr>
                      <m:e>
                        <m:r>
                          <a:rPr lang="en-US" b="0" i="1" dirty="0" smtClean="0">
                            <a:solidFill>
                              <a:schemeClr val="tx1">
                                <a:lumMod val="95000"/>
                              </a:schemeClr>
                            </a:solidFill>
                            <a:latin typeface="Cambria Math" panose="02040503050406030204" pitchFamily="18" charset="0"/>
                          </a:rPr>
                          <m:t>     </m:t>
                        </m:r>
                        <m:r>
                          <a:rPr lang="en-US" b="0" i="1" dirty="0" smtClean="0">
                            <a:solidFill>
                              <a:schemeClr val="tx1">
                                <a:lumMod val="95000"/>
                              </a:schemeClr>
                            </a:solidFill>
                            <a:latin typeface="Cambria Math" panose="02040503050406030204" pitchFamily="18" charset="0"/>
                          </a:rPr>
                          <m:t>𝑧</m:t>
                        </m:r>
                      </m:e>
                      <m:sub>
                        <m:r>
                          <a:rPr lang="en-US" b="0" i="1" dirty="0" smtClean="0">
                            <a:solidFill>
                              <a:schemeClr val="tx1">
                                <a:lumMod val="95000"/>
                              </a:schemeClr>
                            </a:solidFill>
                            <a:latin typeface="Cambria Math" panose="02040503050406030204" pitchFamily="18" charset="0"/>
                          </a:rPr>
                          <m:t>𝑖</m:t>
                        </m:r>
                      </m:sub>
                      <m:sup>
                        <m:r>
                          <a:rPr lang="en-US" b="0" i="1" dirty="0" smtClean="0">
                            <a:solidFill>
                              <a:schemeClr val="tx1">
                                <a:lumMod val="95000"/>
                              </a:schemeClr>
                            </a:solidFill>
                            <a:latin typeface="Cambria Math" panose="02040503050406030204" pitchFamily="18" charset="0"/>
                          </a:rPr>
                          <m:t>𝑡</m:t>
                        </m:r>
                      </m:sup>
                    </m:sSubSup>
                  </m:oMath>
                </a14:m>
                <a:r>
                  <a:rPr lang="en-US" dirty="0">
                    <a:solidFill>
                      <a:schemeClr val="tx1">
                        <a:lumMod val="95000"/>
                      </a:schemeClr>
                    </a:solidFill>
                  </a:rPr>
                  <a:t> (Done by the encoder)</a:t>
                </a:r>
              </a:p>
              <a:p>
                <a:r>
                  <a:rPr lang="en-US" dirty="0">
                    <a:solidFill>
                      <a:schemeClr val="tx1">
                        <a:lumMod val="95000"/>
                      </a:schemeClr>
                    </a:solidFill>
                  </a:rPr>
                  <a:t>Let </a:t>
                </a:r>
                <a14:m>
                  <m:oMath xmlns:m="http://schemas.openxmlformats.org/officeDocument/2006/math">
                    <m:sSub>
                      <m:sSubPr>
                        <m:ctrlPr>
                          <a:rPr lang="en-US" i="1" dirty="0" smtClean="0">
                            <a:solidFill>
                              <a:schemeClr val="tx1">
                                <a:lumMod val="95000"/>
                              </a:schemeClr>
                            </a:solidFill>
                            <a:latin typeface="Cambria Math" panose="02040503050406030204" pitchFamily="18" charset="0"/>
                          </a:rPr>
                        </m:ctrlPr>
                      </m:sSubPr>
                      <m:e>
                        <m:r>
                          <a:rPr lang="en-US" i="1" dirty="0" smtClean="0">
                            <a:solidFill>
                              <a:schemeClr val="tx1">
                                <a:lumMod val="95000"/>
                              </a:schemeClr>
                            </a:solidFill>
                            <a:latin typeface="Cambria Math" panose="02040503050406030204" pitchFamily="18" charset="0"/>
                          </a:rPr>
                          <m:t>𝜇</m:t>
                        </m:r>
                      </m:e>
                      <m:sub>
                        <m:r>
                          <a:rPr lang="en-US" i="1" dirty="0" smtClean="0">
                            <a:solidFill>
                              <a:schemeClr val="tx1">
                                <a:lumMod val="95000"/>
                              </a:schemeClr>
                            </a:solidFill>
                            <a:latin typeface="Cambria Math" panose="02040503050406030204" pitchFamily="18" charset="0"/>
                          </a:rPr>
                          <m:t>𝑗</m:t>
                        </m:r>
                      </m:sub>
                    </m:sSub>
                  </m:oMath>
                </a14:m>
                <a:r>
                  <a:rPr lang="en-US" dirty="0">
                    <a:solidFill>
                      <a:schemeClr val="tx1">
                        <a:lumMod val="95000"/>
                      </a:schemeClr>
                    </a:solidFill>
                  </a:rPr>
                  <a:t> be the cluster center</a:t>
                </a:r>
              </a:p>
              <a:p>
                <a:r>
                  <a:rPr lang="en-US" dirty="0">
                    <a:solidFill>
                      <a:schemeClr val="tx1">
                        <a:lumMod val="95000"/>
                      </a:schemeClr>
                    </a:solidFill>
                  </a:rPr>
                  <a:t>Let similarity between </a:t>
                </a:r>
                <a14:m>
                  <m:oMath xmlns:m="http://schemas.openxmlformats.org/officeDocument/2006/math">
                    <m:sSub>
                      <m:sSubPr>
                        <m:ctrlPr>
                          <a:rPr lang="en-US" i="1" dirty="0" smtClean="0">
                            <a:solidFill>
                              <a:schemeClr val="tx1">
                                <a:lumMod val="95000"/>
                              </a:schemeClr>
                            </a:solidFill>
                            <a:latin typeface="Cambria Math" panose="02040503050406030204" pitchFamily="18" charset="0"/>
                          </a:rPr>
                        </m:ctrlPr>
                      </m:sSubPr>
                      <m:e>
                        <m:r>
                          <a:rPr lang="en-US" i="1" dirty="0" smtClean="0">
                            <a:solidFill>
                              <a:schemeClr val="tx1">
                                <a:lumMod val="95000"/>
                              </a:schemeClr>
                            </a:solidFill>
                            <a:latin typeface="Cambria Math" panose="02040503050406030204" pitchFamily="18" charset="0"/>
                          </a:rPr>
                          <m:t>𝜇</m:t>
                        </m:r>
                      </m:e>
                      <m:sub>
                        <m:r>
                          <a:rPr lang="en-US" i="1" dirty="0" smtClean="0">
                            <a:solidFill>
                              <a:schemeClr val="tx1">
                                <a:lumMod val="95000"/>
                              </a:schemeClr>
                            </a:solidFill>
                            <a:latin typeface="Cambria Math" panose="02040503050406030204" pitchFamily="18" charset="0"/>
                          </a:rPr>
                          <m:t>𝑗</m:t>
                        </m:r>
                      </m:sub>
                    </m:sSub>
                  </m:oMath>
                </a14:m>
                <a:r>
                  <a:rPr lang="en-US" dirty="0">
                    <a:solidFill>
                      <a:schemeClr val="tx1">
                        <a:lumMod val="95000"/>
                      </a:schemeClr>
                    </a:solidFill>
                  </a:rPr>
                  <a:t>and </a:t>
                </a:r>
                <a14:m>
                  <m:oMath xmlns:m="http://schemas.openxmlformats.org/officeDocument/2006/math">
                    <m:sSubSup>
                      <m:sSubSupPr>
                        <m:ctrlPr>
                          <a:rPr lang="en-US" i="1" dirty="0">
                            <a:solidFill>
                              <a:schemeClr val="tx1">
                                <a:lumMod val="95000"/>
                              </a:schemeClr>
                            </a:solidFill>
                            <a:latin typeface="Cambria Math" panose="02040503050406030204" pitchFamily="18" charset="0"/>
                          </a:rPr>
                        </m:ctrlPr>
                      </m:sSubSupPr>
                      <m:e>
                        <m:r>
                          <a:rPr lang="en-US" i="1" dirty="0">
                            <a:solidFill>
                              <a:schemeClr val="tx1">
                                <a:lumMod val="95000"/>
                              </a:schemeClr>
                            </a:solidFill>
                            <a:latin typeface="Cambria Math" panose="02040503050406030204" pitchFamily="18" charset="0"/>
                          </a:rPr>
                          <m:t>𝑧</m:t>
                        </m:r>
                      </m:e>
                      <m:sub>
                        <m:r>
                          <a:rPr lang="en-US" i="1" dirty="0">
                            <a:solidFill>
                              <a:schemeClr val="tx1">
                                <a:lumMod val="95000"/>
                              </a:schemeClr>
                            </a:solidFill>
                            <a:latin typeface="Cambria Math" panose="02040503050406030204" pitchFamily="18" charset="0"/>
                          </a:rPr>
                          <m:t>𝑖</m:t>
                        </m:r>
                      </m:sub>
                      <m:sup>
                        <m:r>
                          <a:rPr lang="en-US" i="1" dirty="0">
                            <a:solidFill>
                              <a:schemeClr val="tx1">
                                <a:lumMod val="95000"/>
                              </a:schemeClr>
                            </a:solidFill>
                            <a:latin typeface="Cambria Math" panose="02040503050406030204" pitchFamily="18" charset="0"/>
                          </a:rPr>
                          <m:t>𝑡</m:t>
                        </m:r>
                      </m:sup>
                    </m:sSubSup>
                  </m:oMath>
                </a14:m>
                <a:r>
                  <a:rPr lang="en-US" dirty="0">
                    <a:solidFill>
                      <a:schemeClr val="tx1">
                        <a:lumMod val="95000"/>
                      </a:schemeClr>
                    </a:solidFill>
                  </a:rPr>
                  <a:t> be denoted by the t-distribution</a:t>
                </a:r>
              </a:p>
              <a:p>
                <a:endParaRPr lang="en-US" dirty="0">
                  <a:solidFill>
                    <a:schemeClr val="tx1">
                      <a:lumMod val="95000"/>
                    </a:schemeClr>
                  </a:solidFill>
                </a:endParaRPr>
              </a:p>
              <a:p>
                <a:r>
                  <a:rPr lang="en-US" dirty="0">
                    <a:solidFill>
                      <a:schemeClr val="tx1">
                        <a:lumMod val="95000"/>
                      </a:schemeClr>
                    </a:solidFill>
                  </a:rPr>
                  <a:t>The target distribution (we are using distribution q to encode the data instead of the true distribution p) will be:</a:t>
                </a:r>
              </a:p>
              <a:p>
                <a:endParaRPr lang="en-US" dirty="0">
                  <a:solidFill>
                    <a:schemeClr val="tx1">
                      <a:lumMod val="95000"/>
                    </a:schemeClr>
                  </a:solidFill>
                </a:endParaRPr>
              </a:p>
              <a:p>
                <a:endParaRPr lang="en-US" dirty="0">
                  <a:solidFill>
                    <a:schemeClr val="tx1">
                      <a:lumMod val="95000"/>
                    </a:schemeClr>
                  </a:solidFill>
                </a:endParaRPr>
              </a:p>
              <a:p>
                <a:pPr marL="0" indent="0">
                  <a:buNone/>
                </a:pPr>
                <a:endParaRPr lang="en-US" dirty="0">
                  <a:solidFill>
                    <a:schemeClr val="tx1">
                      <a:lumMod val="95000"/>
                    </a:schemeClr>
                  </a:solidFill>
                </a:endParaRPr>
              </a:p>
            </p:txBody>
          </p:sp>
        </mc:Choice>
        <mc:Fallback xmlns="">
          <p:sp>
            <p:nvSpPr>
              <p:cNvPr id="3" name="Content Placeholder 2">
                <a:extLst>
                  <a:ext uri="{FF2B5EF4-FFF2-40B4-BE49-F238E27FC236}">
                    <a16:creationId xmlns:a16="http://schemas.microsoft.com/office/drawing/2014/main" id="{E0DFA73A-346C-58C3-18E7-513C71E2846A}"/>
                  </a:ext>
                </a:extLst>
              </p:cNvPr>
              <p:cNvSpPr>
                <a:spLocks noGrp="1" noRot="1" noChangeAspect="1" noMove="1" noResize="1" noEditPoints="1" noAdjustHandles="1" noChangeArrowheads="1" noChangeShapeType="1" noTextEdit="1"/>
              </p:cNvSpPr>
              <p:nvPr>
                <p:ph idx="1"/>
              </p:nvPr>
            </p:nvSpPr>
            <p:spPr>
              <a:xfrm>
                <a:off x="1295400" y="1895913"/>
                <a:ext cx="9601200" cy="3959604"/>
              </a:xfrm>
              <a:blipFill>
                <a:blip r:embed="rId2"/>
                <a:stretch>
                  <a:fillRect l="-793" t="-1597"/>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17</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err="1"/>
              <a:t>Epideep</a:t>
            </a:r>
            <a:endParaRPr lang="en-US" i="1" dirty="0"/>
          </a:p>
        </p:txBody>
      </p:sp>
      <p:cxnSp>
        <p:nvCxnSpPr>
          <p:cNvPr id="9" name="Straight Arrow Connector 8">
            <a:extLst>
              <a:ext uri="{FF2B5EF4-FFF2-40B4-BE49-F238E27FC236}">
                <a16:creationId xmlns:a16="http://schemas.microsoft.com/office/drawing/2014/main" id="{4E08759B-2C73-21C7-27FC-B58EF20F0523}"/>
              </a:ext>
            </a:extLst>
          </p:cNvPr>
          <p:cNvCxnSpPr>
            <a:cxnSpLocks/>
          </p:cNvCxnSpPr>
          <p:nvPr/>
        </p:nvCxnSpPr>
        <p:spPr>
          <a:xfrm>
            <a:off x="3020037" y="2080470"/>
            <a:ext cx="511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picture containing text, antenna, orange&#10;&#10;Description automatically generated">
            <a:extLst>
              <a:ext uri="{FF2B5EF4-FFF2-40B4-BE49-F238E27FC236}">
                <a16:creationId xmlns:a16="http://schemas.microsoft.com/office/drawing/2014/main" id="{5FC54D70-A233-4B78-7E58-A9D68EC4D590}"/>
              </a:ext>
            </a:extLst>
          </p:cNvPr>
          <p:cNvPicPr>
            <a:picLocks noChangeAspect="1"/>
          </p:cNvPicPr>
          <p:nvPr/>
        </p:nvPicPr>
        <p:blipFill>
          <a:blip r:embed="rId3"/>
          <a:stretch>
            <a:fillRect/>
          </a:stretch>
        </p:blipFill>
        <p:spPr>
          <a:xfrm>
            <a:off x="4688058" y="3371040"/>
            <a:ext cx="2331052" cy="719233"/>
          </a:xfrm>
          <a:prstGeom prst="rect">
            <a:avLst/>
          </a:prstGeom>
        </p:spPr>
      </p:pic>
      <p:pic>
        <p:nvPicPr>
          <p:cNvPr id="12" name="Picture 11" descr="Text, letter&#10;&#10;Description automatically generated">
            <a:extLst>
              <a:ext uri="{FF2B5EF4-FFF2-40B4-BE49-F238E27FC236}">
                <a16:creationId xmlns:a16="http://schemas.microsoft.com/office/drawing/2014/main" id="{72932824-B9F0-F5D8-EB78-12D3AAB7CF40}"/>
              </a:ext>
            </a:extLst>
          </p:cNvPr>
          <p:cNvPicPr>
            <a:picLocks noChangeAspect="1"/>
          </p:cNvPicPr>
          <p:nvPr/>
        </p:nvPicPr>
        <p:blipFill>
          <a:blip r:embed="rId4"/>
          <a:stretch>
            <a:fillRect/>
          </a:stretch>
        </p:blipFill>
        <p:spPr>
          <a:xfrm>
            <a:off x="4956329" y="4875844"/>
            <a:ext cx="2111579" cy="854396"/>
          </a:xfrm>
          <a:prstGeom prst="rect">
            <a:avLst/>
          </a:prstGeom>
        </p:spPr>
      </p:pic>
    </p:spTree>
    <p:extLst>
      <p:ext uri="{BB962C8B-B14F-4D97-AF65-F5344CB8AC3E}">
        <p14:creationId xmlns:p14="http://schemas.microsoft.com/office/powerpoint/2010/main" val="350279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Query Length Data Clustering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lnSpcReduction="10000"/>
              </a:bodyPr>
              <a:lstStyle/>
              <a:p>
                <a:r>
                  <a:rPr lang="en-US" dirty="0">
                    <a:solidFill>
                      <a:schemeClr val="tx1">
                        <a:lumMod val="95000"/>
                      </a:schemeClr>
                    </a:solidFill>
                  </a:rPr>
                  <a:t>Season </a:t>
                </a:r>
                <a14:m>
                  <m:oMath xmlns:m="http://schemas.openxmlformats.org/officeDocument/2006/math">
                    <m:sSub>
                      <m:sSubPr>
                        <m:ctrlPr>
                          <a:rPr lang="en-US" b="0" i="1" smtClean="0">
                            <a:solidFill>
                              <a:schemeClr val="tx1">
                                <a:lumMod val="95000"/>
                              </a:schemeClr>
                            </a:solidFill>
                            <a:latin typeface="Cambria Math" panose="02040503050406030204" pitchFamily="18" charset="0"/>
                          </a:rPr>
                        </m:ctrlPr>
                      </m:sSubPr>
                      <m:e>
                        <m:r>
                          <m:rPr>
                            <m:sty m:val="p"/>
                          </m:rPr>
                          <a:rPr lang="en-US" b="0" i="0" smtClean="0">
                            <a:solidFill>
                              <a:schemeClr val="tx1">
                                <a:lumMod val="95000"/>
                              </a:schemeClr>
                            </a:solidFill>
                            <a:latin typeface="Cambria Math" panose="02040503050406030204" pitchFamily="18" charset="0"/>
                          </a:rPr>
                          <m:t>Y</m:t>
                        </m:r>
                      </m:e>
                      <m:sub>
                        <m:r>
                          <a:rPr lang="en-US" b="0" i="1" smtClean="0">
                            <a:solidFill>
                              <a:schemeClr val="tx1">
                                <a:lumMod val="95000"/>
                              </a:schemeClr>
                            </a:solidFill>
                            <a:latin typeface="Cambria Math" panose="02040503050406030204" pitchFamily="18" charset="0"/>
                          </a:rPr>
                          <m:t>𝑖</m:t>
                        </m:r>
                      </m:sub>
                    </m:sSub>
                    <m:r>
                      <a:rPr lang="en-US" b="0" i="0" smtClean="0">
                        <a:solidFill>
                          <a:schemeClr val="tx1">
                            <a:lumMod val="95000"/>
                          </a:schemeClr>
                        </a:solidFill>
                        <a:latin typeface="Cambria Math" panose="02040503050406030204" pitchFamily="18" charset="0"/>
                      </a:rPr>
                      <m:t>     </m:t>
                    </m:r>
                    <m:sSubSup>
                      <m:sSubSupPr>
                        <m:ctrlPr>
                          <a:rPr lang="en-US" b="0" i="1" dirty="0" smtClean="0">
                            <a:solidFill>
                              <a:schemeClr val="tx1">
                                <a:lumMod val="95000"/>
                              </a:schemeClr>
                            </a:solidFill>
                            <a:latin typeface="Cambria Math" panose="02040503050406030204" pitchFamily="18" charset="0"/>
                          </a:rPr>
                        </m:ctrlPr>
                      </m:sSubSupPr>
                      <m:e>
                        <m:r>
                          <a:rPr lang="en-US" b="0" i="1" dirty="0" smtClean="0">
                            <a:solidFill>
                              <a:schemeClr val="tx1">
                                <a:lumMod val="95000"/>
                              </a:schemeClr>
                            </a:solidFill>
                            <a:latin typeface="Cambria Math" panose="02040503050406030204" pitchFamily="18" charset="0"/>
                          </a:rPr>
                          <m:t>     </m:t>
                        </m:r>
                        <m:r>
                          <a:rPr lang="en-US" b="0" i="1" dirty="0" smtClean="0">
                            <a:solidFill>
                              <a:schemeClr val="tx1">
                                <a:lumMod val="95000"/>
                              </a:schemeClr>
                            </a:solidFill>
                            <a:latin typeface="Cambria Math" panose="02040503050406030204" pitchFamily="18" charset="0"/>
                          </a:rPr>
                          <m:t>𝑧</m:t>
                        </m:r>
                      </m:e>
                      <m:sub>
                        <m:r>
                          <a:rPr lang="en-US" b="0" i="1" dirty="0" smtClean="0">
                            <a:solidFill>
                              <a:schemeClr val="tx1">
                                <a:lumMod val="95000"/>
                              </a:schemeClr>
                            </a:solidFill>
                            <a:latin typeface="Cambria Math" panose="02040503050406030204" pitchFamily="18" charset="0"/>
                          </a:rPr>
                          <m:t>𝑖</m:t>
                        </m:r>
                      </m:sub>
                      <m:sup>
                        <m:r>
                          <a:rPr lang="en-US" b="0" i="1" dirty="0" smtClean="0">
                            <a:solidFill>
                              <a:schemeClr val="tx1">
                                <a:lumMod val="95000"/>
                              </a:schemeClr>
                            </a:solidFill>
                            <a:latin typeface="Cambria Math" panose="02040503050406030204" pitchFamily="18" charset="0"/>
                          </a:rPr>
                          <m:t>𝑡</m:t>
                        </m:r>
                      </m:sup>
                    </m:sSubSup>
                  </m:oMath>
                </a14:m>
                <a:r>
                  <a:rPr lang="en-US" dirty="0">
                    <a:solidFill>
                      <a:schemeClr val="tx1">
                        <a:lumMod val="95000"/>
                      </a:schemeClr>
                    </a:solidFill>
                  </a:rPr>
                  <a:t> (Done by the encoder).</a:t>
                </a:r>
              </a:p>
              <a:p>
                <a:r>
                  <a:rPr lang="en-US" dirty="0">
                    <a:solidFill>
                      <a:schemeClr val="tx1">
                        <a:lumMod val="95000"/>
                      </a:schemeClr>
                    </a:solidFill>
                  </a:rPr>
                  <a:t>Let </a:t>
                </a:r>
                <a14:m>
                  <m:oMath xmlns:m="http://schemas.openxmlformats.org/officeDocument/2006/math">
                    <m:sSub>
                      <m:sSubPr>
                        <m:ctrlPr>
                          <a:rPr lang="en-US" i="1" dirty="0" smtClean="0">
                            <a:solidFill>
                              <a:schemeClr val="tx1">
                                <a:lumMod val="95000"/>
                              </a:schemeClr>
                            </a:solidFill>
                            <a:latin typeface="Cambria Math" panose="02040503050406030204" pitchFamily="18" charset="0"/>
                          </a:rPr>
                        </m:ctrlPr>
                      </m:sSubPr>
                      <m:e>
                        <m:r>
                          <a:rPr lang="en-US" i="1" dirty="0" smtClean="0">
                            <a:solidFill>
                              <a:schemeClr val="tx1">
                                <a:lumMod val="95000"/>
                              </a:schemeClr>
                            </a:solidFill>
                            <a:latin typeface="Cambria Math" panose="02040503050406030204" pitchFamily="18" charset="0"/>
                          </a:rPr>
                          <m:t>𝜇</m:t>
                        </m:r>
                      </m:e>
                      <m:sub>
                        <m:r>
                          <a:rPr lang="en-US" i="1" dirty="0" smtClean="0">
                            <a:solidFill>
                              <a:schemeClr val="tx1">
                                <a:lumMod val="95000"/>
                              </a:schemeClr>
                            </a:solidFill>
                            <a:latin typeface="Cambria Math" panose="02040503050406030204" pitchFamily="18" charset="0"/>
                          </a:rPr>
                          <m:t>𝑗</m:t>
                        </m:r>
                      </m:sub>
                    </m:sSub>
                  </m:oMath>
                </a14:m>
                <a:r>
                  <a:rPr lang="en-US" dirty="0">
                    <a:solidFill>
                      <a:schemeClr val="tx1">
                        <a:lumMod val="95000"/>
                      </a:schemeClr>
                    </a:solidFill>
                  </a:rPr>
                  <a:t> be the cluster center</a:t>
                </a:r>
              </a:p>
              <a:p>
                <a:r>
                  <a:rPr lang="en-US" b="1" dirty="0">
                    <a:solidFill>
                      <a:schemeClr val="tx1">
                        <a:lumMod val="95000"/>
                      </a:schemeClr>
                    </a:solidFill>
                  </a:rPr>
                  <a:t>Clustering Objective: </a:t>
                </a:r>
              </a:p>
              <a:p>
                <a:pPr marL="0" indent="0" algn="ctr">
                  <a:buNone/>
                </a:pPr>
                <a14:m>
                  <m:oMathPara xmlns:m="http://schemas.openxmlformats.org/officeDocument/2006/math">
                    <m:oMathParaPr>
                      <m:jc m:val="left"/>
                    </m:oMathParaPr>
                    <m:oMath xmlns:m="http://schemas.openxmlformats.org/officeDocument/2006/math">
                      <m:r>
                        <a:rPr lang="en-US" b="1" i="1" dirty="0" smtClean="0">
                          <a:solidFill>
                            <a:schemeClr val="tx1">
                              <a:lumMod val="95000"/>
                            </a:schemeClr>
                          </a:solidFill>
                          <a:latin typeface="Cambria Math" panose="02040503050406030204" pitchFamily="18" charset="0"/>
                        </a:rPr>
                        <m:t>                 </m:t>
                      </m:r>
                      <m:r>
                        <a:rPr lang="en-US" b="0" i="1" dirty="0" smtClean="0">
                          <a:solidFill>
                            <a:schemeClr val="tx1">
                              <a:lumMod val="95000"/>
                            </a:schemeClr>
                          </a:solidFill>
                          <a:latin typeface="Cambria Math" panose="02040503050406030204" pitchFamily="18" charset="0"/>
                        </a:rPr>
                        <m:t>𝐿</m:t>
                      </m:r>
                      <m:r>
                        <a:rPr lang="en-US" b="0" i="1" baseline="-25000" dirty="0" smtClean="0">
                          <a:solidFill>
                            <a:schemeClr val="tx1">
                              <a:lumMod val="95000"/>
                            </a:schemeClr>
                          </a:solidFill>
                          <a:latin typeface="Cambria Math" panose="02040503050406030204" pitchFamily="18" charset="0"/>
                        </a:rPr>
                        <m:t>𝐶</m:t>
                      </m:r>
                      <m:r>
                        <a:rPr lang="en-US" b="0" i="1" baseline="30000" dirty="0" smtClean="0">
                          <a:solidFill>
                            <a:schemeClr val="tx1">
                              <a:lumMod val="95000"/>
                            </a:schemeClr>
                          </a:solidFill>
                          <a:latin typeface="Cambria Math" panose="02040503050406030204" pitchFamily="18" charset="0"/>
                        </a:rPr>
                        <m:t>𝑡</m:t>
                      </m:r>
                      <m:r>
                        <a:rPr lang="en-US" b="0" i="1" dirty="0" smtClean="0">
                          <a:solidFill>
                            <a:schemeClr val="tx1">
                              <a:lumMod val="95000"/>
                            </a:schemeClr>
                          </a:solidFill>
                          <a:latin typeface="Cambria Math" panose="02040503050406030204" pitchFamily="18" charset="0"/>
                        </a:rPr>
                        <m:t>= </m:t>
                      </m:r>
                      <m:r>
                        <a:rPr lang="en-US" b="0" i="1" dirty="0" smtClean="0">
                          <a:solidFill>
                            <a:schemeClr val="tx1">
                              <a:lumMod val="95000"/>
                            </a:schemeClr>
                          </a:solidFill>
                          <a:latin typeface="Cambria Math" panose="02040503050406030204" pitchFamily="18" charset="0"/>
                        </a:rPr>
                        <m:t>𝐾𝐿</m:t>
                      </m:r>
                      <m:r>
                        <a:rPr lang="en-US" b="0" i="1" dirty="0" smtClean="0">
                          <a:solidFill>
                            <a:schemeClr val="tx1">
                              <a:lumMod val="95000"/>
                            </a:schemeClr>
                          </a:solidFill>
                          <a:latin typeface="Cambria Math" panose="02040503050406030204" pitchFamily="18" charset="0"/>
                        </a:rPr>
                        <m:t>(</m:t>
                      </m:r>
                      <m:r>
                        <a:rPr lang="en-US" b="0" i="1" dirty="0" smtClean="0">
                          <a:solidFill>
                            <a:schemeClr val="tx1">
                              <a:lumMod val="95000"/>
                            </a:schemeClr>
                          </a:solidFill>
                          <a:latin typeface="Cambria Math" panose="02040503050406030204" pitchFamily="18" charset="0"/>
                        </a:rPr>
                        <m:t>𝑃</m:t>
                      </m:r>
                      <m:r>
                        <a:rPr lang="en-US" b="0" i="1" dirty="0" smtClean="0">
                          <a:solidFill>
                            <a:schemeClr val="tx1">
                              <a:lumMod val="95000"/>
                            </a:schemeClr>
                          </a:solidFill>
                          <a:latin typeface="Cambria Math" panose="02040503050406030204" pitchFamily="18" charset="0"/>
                        </a:rPr>
                        <m:t>|</m:t>
                      </m:r>
                      <m:d>
                        <m:dPr>
                          <m:begChr m:val="|"/>
                          <m:ctrlPr>
                            <a:rPr lang="en-US" i="1" dirty="0" smtClean="0">
                              <a:solidFill>
                                <a:schemeClr val="tx1">
                                  <a:lumMod val="95000"/>
                                </a:schemeClr>
                              </a:solidFill>
                              <a:latin typeface="Cambria Math" panose="02040503050406030204" pitchFamily="18" charset="0"/>
                            </a:rPr>
                          </m:ctrlPr>
                        </m:dPr>
                        <m:e>
                          <m:r>
                            <a:rPr lang="en-US" b="0" i="1" dirty="0" smtClean="0">
                              <a:solidFill>
                                <a:schemeClr val="tx1">
                                  <a:lumMod val="95000"/>
                                </a:schemeClr>
                              </a:solidFill>
                              <a:latin typeface="Cambria Math" panose="02040503050406030204" pitchFamily="18" charset="0"/>
                            </a:rPr>
                            <m:t>𝑄</m:t>
                          </m:r>
                        </m:e>
                      </m:d>
                      <m:r>
                        <a:rPr lang="en-US" b="0" i="1" dirty="0" smtClean="0">
                          <a:solidFill>
                            <a:schemeClr val="tx1">
                              <a:lumMod val="95000"/>
                            </a:schemeClr>
                          </a:solidFill>
                          <a:latin typeface="Cambria Math" panose="02040503050406030204" pitchFamily="18" charset="0"/>
                        </a:rPr>
                        <m:t>= </m:t>
                      </m:r>
                      <m:nary>
                        <m:naryPr>
                          <m:chr m:val="∑"/>
                          <m:limLoc m:val="subSup"/>
                          <m:supHide m:val="on"/>
                          <m:ctrlPr>
                            <a:rPr lang="en-US" i="1" dirty="0" smtClean="0">
                              <a:solidFill>
                                <a:schemeClr val="tx1">
                                  <a:lumMod val="95000"/>
                                </a:schemeClr>
                              </a:solidFill>
                              <a:latin typeface="Cambria Math" panose="02040503050406030204" pitchFamily="18" charset="0"/>
                            </a:rPr>
                          </m:ctrlPr>
                        </m:naryPr>
                        <m:sub>
                          <m:r>
                            <m:rPr>
                              <m:brk m:alnAt="9"/>
                            </m:rPr>
                            <a:rPr lang="en-US" b="0" i="1" dirty="0" smtClean="0">
                              <a:solidFill>
                                <a:schemeClr val="tx1">
                                  <a:lumMod val="95000"/>
                                </a:schemeClr>
                              </a:solidFill>
                              <a:latin typeface="Cambria Math" panose="02040503050406030204" pitchFamily="18" charset="0"/>
                            </a:rPr>
                            <m:t>𝑖</m:t>
                          </m:r>
                        </m:sub>
                        <m:sup/>
                        <m:e>
                          <m:nary>
                            <m:naryPr>
                              <m:chr m:val="∑"/>
                              <m:limLoc m:val="subSup"/>
                              <m:supHide m:val="on"/>
                              <m:ctrlPr>
                                <a:rPr lang="en-US" i="1" dirty="0" smtClean="0">
                                  <a:solidFill>
                                    <a:schemeClr val="tx1">
                                      <a:lumMod val="95000"/>
                                    </a:schemeClr>
                                  </a:solidFill>
                                  <a:latin typeface="Cambria Math" panose="02040503050406030204" pitchFamily="18" charset="0"/>
                                </a:rPr>
                              </m:ctrlPr>
                            </m:naryPr>
                            <m:sub>
                              <m:r>
                                <m:rPr>
                                  <m:brk m:alnAt="9"/>
                                </m:rPr>
                                <a:rPr lang="en-US" b="0" i="1" dirty="0" smtClean="0">
                                  <a:solidFill>
                                    <a:schemeClr val="tx1">
                                      <a:lumMod val="95000"/>
                                    </a:schemeClr>
                                  </a:solidFill>
                                  <a:latin typeface="Cambria Math" panose="02040503050406030204" pitchFamily="18" charset="0"/>
                                </a:rPr>
                                <m:t>𝑗</m:t>
                              </m:r>
                            </m:sub>
                            <m:sup/>
                            <m:e>
                              <m:r>
                                <a:rPr lang="en-US" b="0" i="1" dirty="0" smtClean="0">
                                  <a:solidFill>
                                    <a:schemeClr val="tx1">
                                      <a:lumMod val="95000"/>
                                    </a:schemeClr>
                                  </a:solidFill>
                                  <a:latin typeface="Cambria Math" panose="02040503050406030204" pitchFamily="18" charset="0"/>
                                </a:rPr>
                                <m:t>𝑝</m:t>
                              </m:r>
                              <m:r>
                                <a:rPr lang="en-US" b="0" i="1" baseline="-25000" dirty="0" smtClean="0">
                                  <a:solidFill>
                                    <a:schemeClr val="tx1">
                                      <a:lumMod val="95000"/>
                                    </a:schemeClr>
                                  </a:solidFill>
                                  <a:latin typeface="Cambria Math" panose="02040503050406030204" pitchFamily="18" charset="0"/>
                                </a:rPr>
                                <m:t>𝑖𝑗</m:t>
                              </m:r>
                              <m:r>
                                <a:rPr lang="en-US" b="0" i="1" dirty="0" smtClean="0">
                                  <a:solidFill>
                                    <a:schemeClr val="tx1">
                                      <a:lumMod val="95000"/>
                                    </a:schemeClr>
                                  </a:solidFill>
                                  <a:latin typeface="Cambria Math" panose="02040503050406030204" pitchFamily="18" charset="0"/>
                                </a:rPr>
                                <m:t> </m:t>
                              </m:r>
                              <m:func>
                                <m:funcPr>
                                  <m:ctrlPr>
                                    <a:rPr lang="en-US" i="1" dirty="0" smtClean="0">
                                      <a:solidFill>
                                        <a:schemeClr val="tx1">
                                          <a:lumMod val="95000"/>
                                        </a:schemeClr>
                                      </a:solidFill>
                                      <a:latin typeface="Cambria Math" panose="02040503050406030204" pitchFamily="18" charset="0"/>
                                    </a:rPr>
                                  </m:ctrlPr>
                                </m:funcPr>
                                <m:fName>
                                  <m:r>
                                    <m:rPr>
                                      <m:sty m:val="p"/>
                                    </m:rPr>
                                    <a:rPr lang="en-US" b="0" i="0" dirty="0" smtClean="0">
                                      <a:solidFill>
                                        <a:schemeClr val="tx1">
                                          <a:lumMod val="95000"/>
                                        </a:schemeClr>
                                      </a:solidFill>
                                      <a:latin typeface="Cambria Math" panose="02040503050406030204" pitchFamily="18" charset="0"/>
                                    </a:rPr>
                                    <m:t>log</m:t>
                                  </m:r>
                                </m:fName>
                                <m:e>
                                  <m:r>
                                    <a:rPr lang="en-US" b="0" i="1" dirty="0" smtClean="0">
                                      <a:solidFill>
                                        <a:schemeClr val="tx1">
                                          <a:lumMod val="95000"/>
                                        </a:schemeClr>
                                      </a:solidFill>
                                      <a:latin typeface="Cambria Math" panose="02040503050406030204" pitchFamily="18" charset="0"/>
                                    </a:rPr>
                                    <m:t>(</m:t>
                                  </m:r>
                                  <m:f>
                                    <m:fPr>
                                      <m:ctrlPr>
                                        <a:rPr lang="en-US" i="1" dirty="0" smtClean="0">
                                          <a:solidFill>
                                            <a:schemeClr val="tx1">
                                              <a:lumMod val="95000"/>
                                            </a:schemeClr>
                                          </a:solidFill>
                                          <a:latin typeface="Cambria Math" panose="02040503050406030204" pitchFamily="18" charset="0"/>
                                        </a:rPr>
                                      </m:ctrlPr>
                                    </m:fPr>
                                    <m:num>
                                      <m:r>
                                        <a:rPr lang="en-US" b="0" i="1" dirty="0" smtClean="0">
                                          <a:solidFill>
                                            <a:schemeClr val="tx1">
                                              <a:lumMod val="95000"/>
                                            </a:schemeClr>
                                          </a:solidFill>
                                          <a:latin typeface="Cambria Math" panose="02040503050406030204" pitchFamily="18" charset="0"/>
                                        </a:rPr>
                                        <m:t>𝑝</m:t>
                                      </m:r>
                                      <m:r>
                                        <a:rPr lang="en-US" b="0" i="1" baseline="-25000" dirty="0" smtClean="0">
                                          <a:solidFill>
                                            <a:schemeClr val="tx1">
                                              <a:lumMod val="95000"/>
                                            </a:schemeClr>
                                          </a:solidFill>
                                          <a:latin typeface="Cambria Math" panose="02040503050406030204" pitchFamily="18" charset="0"/>
                                        </a:rPr>
                                        <m:t>𝑖𝑗</m:t>
                                      </m:r>
                                    </m:num>
                                    <m:den>
                                      <m:r>
                                        <a:rPr lang="en-US" b="0" i="1" dirty="0" smtClean="0">
                                          <a:solidFill>
                                            <a:schemeClr val="tx1">
                                              <a:lumMod val="95000"/>
                                            </a:schemeClr>
                                          </a:solidFill>
                                          <a:latin typeface="Cambria Math" panose="02040503050406030204" pitchFamily="18" charset="0"/>
                                        </a:rPr>
                                        <m:t>𝑞</m:t>
                                      </m:r>
                                      <m:r>
                                        <a:rPr lang="en-US" b="0" i="1" baseline="-25000" dirty="0" smtClean="0">
                                          <a:solidFill>
                                            <a:schemeClr val="tx1">
                                              <a:lumMod val="95000"/>
                                            </a:schemeClr>
                                          </a:solidFill>
                                          <a:latin typeface="Cambria Math" panose="02040503050406030204" pitchFamily="18" charset="0"/>
                                        </a:rPr>
                                        <m:t>𝑖𝑗</m:t>
                                      </m:r>
                                    </m:den>
                                  </m:f>
                                  <m:r>
                                    <a:rPr lang="en-US" b="0" i="1" dirty="0" smtClean="0">
                                      <a:solidFill>
                                        <a:schemeClr val="tx1">
                                          <a:lumMod val="95000"/>
                                        </a:schemeClr>
                                      </a:solidFill>
                                      <a:latin typeface="Cambria Math" panose="02040503050406030204" pitchFamily="18" charset="0"/>
                                    </a:rPr>
                                    <m:t>)</m:t>
                                  </m:r>
                                </m:e>
                              </m:func>
                            </m:e>
                          </m:nary>
                        </m:e>
                      </m:nary>
                    </m:oMath>
                  </m:oMathPara>
                </a14:m>
                <a:endParaRPr lang="en-US" dirty="0">
                  <a:solidFill>
                    <a:schemeClr val="tx1">
                      <a:lumMod val="95000"/>
                    </a:schemeClr>
                  </a:solidFill>
                </a:endParaRPr>
              </a:p>
              <a:p>
                <a:pPr marL="0" indent="0">
                  <a:buNone/>
                </a:pPr>
                <a:endParaRPr lang="en-US" dirty="0">
                  <a:solidFill>
                    <a:schemeClr val="tx1">
                      <a:lumMod val="95000"/>
                    </a:schemeClr>
                  </a:solidFill>
                </a:endParaRPr>
              </a:p>
              <a:p>
                <a:pPr marL="0" indent="0">
                  <a:buNone/>
                </a:pPr>
                <a:endParaRPr lang="en-US" dirty="0">
                  <a:solidFill>
                    <a:schemeClr val="tx1">
                      <a:lumMod val="95000"/>
                    </a:schemeClr>
                  </a:solidFill>
                </a:endParaRPr>
              </a:p>
              <a:p>
                <a:r>
                  <a:rPr lang="en-US" dirty="0">
                    <a:solidFill>
                      <a:schemeClr val="tx1">
                        <a:lumMod val="95000"/>
                      </a:schemeClr>
                    </a:solidFill>
                  </a:rPr>
                  <a:t>The embedding generated tries to capture the similarities between the historical seasons and the current season only till time t</a:t>
                </a:r>
              </a:p>
              <a:p>
                <a:endParaRPr lang="en-US" dirty="0">
                  <a:solidFill>
                    <a:schemeClr val="tx1">
                      <a:lumMod val="95000"/>
                    </a:schemeClr>
                  </a:solidFill>
                </a:endParaRPr>
              </a:p>
              <a:p>
                <a:pPr marL="0" indent="0">
                  <a:buNone/>
                </a:pPr>
                <a:endParaRPr lang="en-US" dirty="0">
                  <a:solidFill>
                    <a:schemeClr val="tx1">
                      <a:lumMod val="95000"/>
                    </a:schemeClr>
                  </a:solidFill>
                </a:endParaRPr>
              </a:p>
            </p:txBody>
          </p:sp>
        </mc:Choice>
        <mc:Fallback xmlns="">
          <p:sp>
            <p:nvSpPr>
              <p:cNvPr id="3" name="Content Placeholder 2">
                <a:extLst>
                  <a:ext uri="{FF2B5EF4-FFF2-40B4-BE49-F238E27FC236}">
                    <a16:creationId xmlns:a16="http://schemas.microsoft.com/office/drawing/2014/main" id="{E0DFA73A-346C-58C3-18E7-513C71E2846A}"/>
                  </a:ext>
                </a:extLst>
              </p:cNvPr>
              <p:cNvSpPr>
                <a:spLocks noGrp="1" noRot="1" noChangeAspect="1" noMove="1" noResize="1" noEditPoints="1" noAdjustHandles="1" noChangeArrowheads="1" noChangeShapeType="1" noTextEdit="1"/>
              </p:cNvSpPr>
              <p:nvPr>
                <p:ph idx="1"/>
              </p:nvPr>
            </p:nvSpPr>
            <p:spPr>
              <a:xfrm>
                <a:off x="1295400" y="1895913"/>
                <a:ext cx="9601200" cy="3959604"/>
              </a:xfrm>
              <a:blipFill>
                <a:blip r:embed="rId2"/>
                <a:stretch>
                  <a:fillRect l="-793" t="-223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18</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err="1"/>
              <a:t>Epideep</a:t>
            </a:r>
            <a:endParaRPr lang="en-US" i="1" dirty="0"/>
          </a:p>
        </p:txBody>
      </p:sp>
      <p:cxnSp>
        <p:nvCxnSpPr>
          <p:cNvPr id="9" name="Straight Arrow Connector 8">
            <a:extLst>
              <a:ext uri="{FF2B5EF4-FFF2-40B4-BE49-F238E27FC236}">
                <a16:creationId xmlns:a16="http://schemas.microsoft.com/office/drawing/2014/main" id="{4E08759B-2C73-21C7-27FC-B58EF20F0523}"/>
              </a:ext>
            </a:extLst>
          </p:cNvPr>
          <p:cNvCxnSpPr>
            <a:cxnSpLocks/>
          </p:cNvCxnSpPr>
          <p:nvPr/>
        </p:nvCxnSpPr>
        <p:spPr>
          <a:xfrm>
            <a:off x="3020037" y="2080470"/>
            <a:ext cx="511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957DA2-487C-2087-4E28-C2C54E32C8CE}"/>
              </a:ext>
            </a:extLst>
          </p:cNvPr>
          <p:cNvSpPr txBox="1"/>
          <p:nvPr/>
        </p:nvSpPr>
        <p:spPr>
          <a:xfrm>
            <a:off x="307762" y="3824843"/>
            <a:ext cx="1581149" cy="286232"/>
          </a:xfrm>
          <a:prstGeom prst="rect">
            <a:avLst/>
          </a:prstGeom>
          <a:noFill/>
        </p:spPr>
        <p:txBody>
          <a:bodyPr wrap="square" rtlCol="0">
            <a:spAutoFit/>
          </a:bodyPr>
          <a:lstStyle/>
          <a:p>
            <a:pPr>
              <a:lnSpc>
                <a:spcPct val="90000"/>
              </a:lnSpc>
            </a:pPr>
            <a:r>
              <a:rPr lang="en-US" sz="1400" dirty="0"/>
              <a:t>clustering loss</a:t>
            </a:r>
          </a:p>
        </p:txBody>
      </p:sp>
      <p:cxnSp>
        <p:nvCxnSpPr>
          <p:cNvPr id="13" name="Straight Arrow Connector 12">
            <a:extLst>
              <a:ext uri="{FF2B5EF4-FFF2-40B4-BE49-F238E27FC236}">
                <a16:creationId xmlns:a16="http://schemas.microsoft.com/office/drawing/2014/main" id="{DC3D5BAF-D24C-7B0A-6264-81A02021D7E6}"/>
              </a:ext>
            </a:extLst>
          </p:cNvPr>
          <p:cNvCxnSpPr>
            <a:stCxn id="11" idx="0"/>
          </p:cNvCxnSpPr>
          <p:nvPr/>
        </p:nvCxnSpPr>
        <p:spPr>
          <a:xfrm flipV="1">
            <a:off x="1098337" y="3506598"/>
            <a:ext cx="1292525" cy="31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3AE8DA-0DD4-D8F5-A48C-2DAAFC8F5BC4}"/>
              </a:ext>
            </a:extLst>
          </p:cNvPr>
          <p:cNvSpPr txBox="1"/>
          <p:nvPr/>
        </p:nvSpPr>
        <p:spPr>
          <a:xfrm>
            <a:off x="6331051" y="2570767"/>
            <a:ext cx="2474911" cy="286232"/>
          </a:xfrm>
          <a:prstGeom prst="rect">
            <a:avLst/>
          </a:prstGeom>
          <a:noFill/>
        </p:spPr>
        <p:txBody>
          <a:bodyPr wrap="square" rtlCol="0">
            <a:spAutoFit/>
          </a:bodyPr>
          <a:lstStyle/>
          <a:p>
            <a:pPr>
              <a:lnSpc>
                <a:spcPct val="90000"/>
              </a:lnSpc>
            </a:pPr>
            <a:r>
              <a:rPr lang="en-US" sz="1400" dirty="0"/>
              <a:t>target distribution</a:t>
            </a:r>
          </a:p>
        </p:txBody>
      </p:sp>
      <p:cxnSp>
        <p:nvCxnSpPr>
          <p:cNvPr id="16" name="Straight Arrow Connector 15">
            <a:extLst>
              <a:ext uri="{FF2B5EF4-FFF2-40B4-BE49-F238E27FC236}">
                <a16:creationId xmlns:a16="http://schemas.microsoft.com/office/drawing/2014/main" id="{220D6E8F-FC11-534F-3470-539D9F72E033}"/>
              </a:ext>
            </a:extLst>
          </p:cNvPr>
          <p:cNvCxnSpPr/>
          <p:nvPr/>
        </p:nvCxnSpPr>
        <p:spPr>
          <a:xfrm flipH="1">
            <a:off x="6971251" y="2801923"/>
            <a:ext cx="167780" cy="402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21EEE7-E537-CBB7-5AF0-3B7D8C63B86F}"/>
                  </a:ext>
                </a:extLst>
              </p:cNvPr>
              <p:cNvSpPr txBox="1"/>
              <p:nvPr/>
            </p:nvSpPr>
            <p:spPr>
              <a:xfrm>
                <a:off x="7139031" y="4282199"/>
                <a:ext cx="3200400" cy="495713"/>
              </a:xfrm>
              <a:prstGeom prst="rect">
                <a:avLst/>
              </a:prstGeom>
              <a:noFill/>
            </p:spPr>
            <p:txBody>
              <a:bodyPr wrap="square" rtlCol="0">
                <a:spAutoFit/>
              </a:bodyPr>
              <a:lstStyle/>
              <a:p>
                <a:pPr algn="ctr">
                  <a:lnSpc>
                    <a:spcPct val="90000"/>
                  </a:lnSpc>
                </a:pPr>
                <a:r>
                  <a:rPr lang="en-US" sz="1400" dirty="0"/>
                  <a:t>similarity between z</a:t>
                </a:r>
                <a:r>
                  <a:rPr lang="en-US" sz="1400" baseline="-25000" dirty="0"/>
                  <a:t>i</a:t>
                </a:r>
                <a:r>
                  <a:rPr lang="en-US" sz="1400" dirty="0"/>
                  <a:t> and </a:t>
                </a:r>
                <a14:m>
                  <m:oMath xmlns:m="http://schemas.openxmlformats.org/officeDocument/2006/math">
                    <m:sSub>
                      <m:sSubPr>
                        <m:ctrlPr>
                          <a:rPr lang="en-US" sz="1400" i="1" dirty="0" smtClean="0">
                            <a:solidFill>
                              <a:schemeClr val="tx1">
                                <a:lumMod val="95000"/>
                              </a:schemeClr>
                            </a:solidFill>
                            <a:latin typeface="Cambria Math" panose="02040503050406030204" pitchFamily="18" charset="0"/>
                          </a:rPr>
                        </m:ctrlPr>
                      </m:sSubPr>
                      <m:e>
                        <m:r>
                          <a:rPr lang="en-US" sz="1400" i="1" dirty="0" smtClean="0">
                            <a:solidFill>
                              <a:schemeClr val="tx1">
                                <a:lumMod val="95000"/>
                              </a:schemeClr>
                            </a:solidFill>
                            <a:latin typeface="Cambria Math" panose="02040503050406030204" pitchFamily="18" charset="0"/>
                          </a:rPr>
                          <m:t>𝜇</m:t>
                        </m:r>
                      </m:e>
                      <m:sub>
                        <m:r>
                          <a:rPr lang="en-US" sz="1400" i="1" dirty="0" smtClean="0">
                            <a:solidFill>
                              <a:schemeClr val="tx1">
                                <a:lumMod val="95000"/>
                              </a:schemeClr>
                            </a:solidFill>
                            <a:latin typeface="Cambria Math" panose="02040503050406030204" pitchFamily="18" charset="0"/>
                          </a:rPr>
                          <m:t>𝑗</m:t>
                        </m:r>
                      </m:sub>
                    </m:sSub>
                  </m:oMath>
                </a14:m>
                <a:r>
                  <a:rPr lang="en-US" sz="1400" dirty="0"/>
                  <a:t> given by Student’s t-distribution </a:t>
                </a:r>
              </a:p>
            </p:txBody>
          </p:sp>
        </mc:Choice>
        <mc:Fallback xmlns="">
          <p:sp>
            <p:nvSpPr>
              <p:cNvPr id="17" name="TextBox 16">
                <a:extLst>
                  <a:ext uri="{FF2B5EF4-FFF2-40B4-BE49-F238E27FC236}">
                    <a16:creationId xmlns:a16="http://schemas.microsoft.com/office/drawing/2014/main" id="{E121EEE7-E537-CBB7-5AF0-3B7D8C63B86F}"/>
                  </a:ext>
                </a:extLst>
              </p:cNvPr>
              <p:cNvSpPr txBox="1">
                <a:spLocks noRot="1" noChangeAspect="1" noMove="1" noResize="1" noEditPoints="1" noAdjustHandles="1" noChangeArrowheads="1" noChangeShapeType="1" noTextEdit="1"/>
              </p:cNvSpPr>
              <p:nvPr/>
            </p:nvSpPr>
            <p:spPr>
              <a:xfrm>
                <a:off x="7139031" y="4282199"/>
                <a:ext cx="3200400" cy="495713"/>
              </a:xfrm>
              <a:prstGeom prst="rect">
                <a:avLst/>
              </a:prstGeom>
              <a:blipFill>
                <a:blip r:embed="rId4"/>
                <a:stretch>
                  <a:fillRect t="-4878" b="-1219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66685C28-B566-6E0C-264C-8A80940ABBB8}"/>
              </a:ext>
            </a:extLst>
          </p:cNvPr>
          <p:cNvCxnSpPr/>
          <p:nvPr/>
        </p:nvCxnSpPr>
        <p:spPr>
          <a:xfrm flipH="1" flipV="1">
            <a:off x="7055141" y="3824842"/>
            <a:ext cx="727206" cy="450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Diagram&#10;&#10;Description automatically generated">
            <a:extLst>
              <a:ext uri="{FF2B5EF4-FFF2-40B4-BE49-F238E27FC236}">
                <a16:creationId xmlns:a16="http://schemas.microsoft.com/office/drawing/2014/main" id="{3B9E59DA-DC1E-EABB-5DB5-30076E0E6BD9}"/>
              </a:ext>
            </a:extLst>
          </p:cNvPr>
          <p:cNvPicPr>
            <a:picLocks noChangeAspect="1"/>
          </p:cNvPicPr>
          <p:nvPr/>
        </p:nvPicPr>
        <p:blipFill>
          <a:blip r:embed="rId5"/>
          <a:stretch>
            <a:fillRect/>
          </a:stretch>
        </p:blipFill>
        <p:spPr>
          <a:xfrm>
            <a:off x="8187114" y="261258"/>
            <a:ext cx="3480851" cy="3840480"/>
          </a:xfrm>
          <a:prstGeom prst="rect">
            <a:avLst/>
          </a:prstGeom>
        </p:spPr>
      </p:pic>
    </p:spTree>
    <p:extLst>
      <p:ext uri="{BB962C8B-B14F-4D97-AF65-F5344CB8AC3E}">
        <p14:creationId xmlns:p14="http://schemas.microsoft.com/office/powerpoint/2010/main" val="188005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pPr>
              <a:lnSpc>
                <a:spcPct val="90000"/>
              </a:lnSpc>
            </a:pPr>
            <a:r>
              <a:rPr lang="en-US" sz="3200" i="1" dirty="0"/>
              <a:t>Full Length Data Clustering and Mapping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sz="2400" dirty="0">
                    <a:solidFill>
                      <a:schemeClr val="tx1">
                        <a:lumMod val="95000"/>
                      </a:schemeClr>
                    </a:solidFill>
                  </a:rPr>
                  <a:t>Previous full-length seasons are clustered like the way query length data clustering is done with the time length being T (where T is the time length of the full season)</a:t>
                </a:r>
              </a:p>
              <a:p>
                <a:r>
                  <a:rPr lang="en-US" sz="2400" dirty="0">
                    <a:solidFill>
                      <a:schemeClr val="tx1">
                        <a:lumMod val="95000"/>
                      </a:schemeClr>
                    </a:solidFill>
                  </a:rPr>
                  <a:t> A mapping function </a:t>
                </a:r>
                <a:r>
                  <a:rPr lang="en-US" sz="2400" dirty="0" err="1">
                    <a:solidFill>
                      <a:schemeClr val="tx1">
                        <a:lumMod val="95000"/>
                      </a:schemeClr>
                    </a:solidFill>
                  </a:rPr>
                  <a:t>f</a:t>
                </a:r>
                <a:r>
                  <a:rPr lang="en-US" sz="2400" baseline="-25000" dirty="0" err="1">
                    <a:solidFill>
                      <a:schemeClr val="tx1">
                        <a:lumMod val="95000"/>
                      </a:schemeClr>
                    </a:solidFill>
                  </a:rPr>
                  <a:t>emb</a:t>
                </a:r>
                <a:r>
                  <a:rPr lang="en-US" sz="2400" dirty="0">
                    <a:solidFill>
                      <a:schemeClr val="tx1">
                        <a:lumMod val="95000"/>
                      </a:schemeClr>
                    </a:solidFill>
                  </a:rPr>
                  <a:t> is then learned to map </a:t>
                </a:r>
                <a14:m>
                  <m:oMath xmlns:m="http://schemas.openxmlformats.org/officeDocument/2006/math">
                    <m:sSubSup>
                      <m:sSubSupPr>
                        <m:ctrlPr>
                          <a:rPr lang="en-US" sz="2000" b="0" i="1" dirty="0" smtClean="0">
                            <a:solidFill>
                              <a:schemeClr val="tx1">
                                <a:lumMod val="95000"/>
                              </a:schemeClr>
                            </a:solidFill>
                            <a:latin typeface="Cambria Math" panose="02040503050406030204" pitchFamily="18" charset="0"/>
                          </a:rPr>
                        </m:ctrlPr>
                      </m:sSubSupPr>
                      <m:e>
                        <m:r>
                          <a:rPr lang="en-US" sz="2000" b="0" i="1" dirty="0" smtClean="0">
                            <a:solidFill>
                              <a:schemeClr val="tx1">
                                <a:lumMod val="95000"/>
                              </a:schemeClr>
                            </a:solidFill>
                            <a:latin typeface="Cambria Math" panose="02040503050406030204" pitchFamily="18" charset="0"/>
                          </a:rPr>
                          <m:t>𝑧</m:t>
                        </m:r>
                      </m:e>
                      <m:sub>
                        <m:r>
                          <a:rPr lang="en-US" sz="2000" b="0" i="1" dirty="0" smtClean="0">
                            <a:solidFill>
                              <a:schemeClr val="tx1">
                                <a:lumMod val="95000"/>
                              </a:schemeClr>
                            </a:solidFill>
                            <a:latin typeface="Cambria Math" panose="02040503050406030204" pitchFamily="18" charset="0"/>
                          </a:rPr>
                          <m:t>𝑖</m:t>
                        </m:r>
                      </m:sub>
                      <m:sup>
                        <m:r>
                          <a:rPr lang="en-US" sz="2000" b="0" i="1" dirty="0" smtClean="0">
                            <a:solidFill>
                              <a:schemeClr val="tx1">
                                <a:lumMod val="95000"/>
                              </a:schemeClr>
                            </a:solidFill>
                            <a:latin typeface="Cambria Math" panose="02040503050406030204" pitchFamily="18" charset="0"/>
                          </a:rPr>
                          <m:t>𝑡</m:t>
                        </m:r>
                      </m:sup>
                    </m:sSubSup>
                  </m:oMath>
                </a14:m>
                <a:r>
                  <a:rPr lang="en-US" sz="2000" dirty="0">
                    <a:solidFill>
                      <a:schemeClr val="tx1">
                        <a:lumMod val="95000"/>
                      </a:schemeClr>
                    </a:solidFill>
                  </a:rPr>
                  <a:t> to </a:t>
                </a:r>
                <a14:m>
                  <m:oMath xmlns:m="http://schemas.openxmlformats.org/officeDocument/2006/math">
                    <m:sSubSup>
                      <m:sSubSupPr>
                        <m:ctrlPr>
                          <a:rPr lang="en-US" sz="2000" i="1" dirty="0">
                            <a:solidFill>
                              <a:schemeClr val="tx1">
                                <a:lumMod val="95000"/>
                              </a:schemeClr>
                            </a:solidFill>
                            <a:latin typeface="Cambria Math" panose="02040503050406030204" pitchFamily="18" charset="0"/>
                          </a:rPr>
                        </m:ctrlPr>
                      </m:sSubSupPr>
                      <m:e>
                        <m:r>
                          <a:rPr lang="en-US" sz="2000" i="1" dirty="0">
                            <a:solidFill>
                              <a:schemeClr val="tx1">
                                <a:lumMod val="95000"/>
                              </a:schemeClr>
                            </a:solidFill>
                            <a:latin typeface="Cambria Math" panose="02040503050406030204" pitchFamily="18" charset="0"/>
                          </a:rPr>
                          <m:t>𝑧</m:t>
                        </m:r>
                      </m:e>
                      <m:sub>
                        <m:r>
                          <a:rPr lang="en-US" sz="2000" i="1" dirty="0">
                            <a:solidFill>
                              <a:schemeClr val="tx1">
                                <a:lumMod val="95000"/>
                              </a:schemeClr>
                            </a:solidFill>
                            <a:latin typeface="Cambria Math" panose="02040503050406030204" pitchFamily="18" charset="0"/>
                          </a:rPr>
                          <m:t>𝑖</m:t>
                        </m:r>
                      </m:sub>
                      <m:sup>
                        <m:r>
                          <a:rPr lang="en-US" sz="2000" b="0" i="1" dirty="0" smtClean="0">
                            <a:solidFill>
                              <a:schemeClr val="tx1">
                                <a:lumMod val="95000"/>
                              </a:schemeClr>
                            </a:solidFill>
                            <a:latin typeface="Cambria Math" panose="02040503050406030204" pitchFamily="18" charset="0"/>
                          </a:rPr>
                          <m:t>𝑇</m:t>
                        </m:r>
                      </m:sup>
                    </m:sSubSup>
                  </m:oMath>
                </a14:m>
                <a:endParaRPr lang="en-US" sz="2000" dirty="0">
                  <a:solidFill>
                    <a:schemeClr val="tx1">
                      <a:lumMod val="95000"/>
                    </a:schemeClr>
                  </a:solidFill>
                </a:endParaRPr>
              </a:p>
              <a:p>
                <a:r>
                  <a:rPr lang="en-US" sz="2400" dirty="0">
                    <a:solidFill>
                      <a:schemeClr val="tx1">
                        <a:lumMod val="95000"/>
                      </a:schemeClr>
                    </a:solidFill>
                  </a:rPr>
                  <a:t>This is done by minimizing the loss function</a:t>
                </a:r>
              </a:p>
              <a:p>
                <a:pPr marL="0" indent="0" algn="ctr">
                  <a:buNone/>
                </a:pPr>
                <a:r>
                  <a:rPr lang="en-US" sz="2400" dirty="0">
                    <a:solidFill>
                      <a:schemeClr val="tx1">
                        <a:lumMod val="95000"/>
                      </a:schemeClr>
                    </a:solidFill>
                  </a:rPr>
                  <a:t> </a:t>
                </a:r>
                <a14:m>
                  <m:oMath xmlns:m="http://schemas.openxmlformats.org/officeDocument/2006/math">
                    <m:sSub>
                      <m:sSubPr>
                        <m:ctrlPr>
                          <a:rPr lang="en-US" sz="2400" b="0" i="1" smtClean="0">
                            <a:solidFill>
                              <a:schemeClr val="tx1">
                                <a:lumMod val="95000"/>
                              </a:schemeClr>
                            </a:solidFill>
                            <a:latin typeface="Cambria Math" panose="02040503050406030204" pitchFamily="18" charset="0"/>
                          </a:rPr>
                        </m:ctrlPr>
                      </m:sSubPr>
                      <m:e>
                        <m:r>
                          <a:rPr lang="en-US" sz="2400" b="0" i="1" smtClean="0">
                            <a:solidFill>
                              <a:schemeClr val="tx1">
                                <a:lumMod val="95000"/>
                              </a:schemeClr>
                            </a:solidFill>
                            <a:latin typeface="Cambria Math" panose="02040503050406030204" pitchFamily="18" charset="0"/>
                          </a:rPr>
                          <m:t>𝐿</m:t>
                        </m:r>
                      </m:e>
                      <m:sub>
                        <m:r>
                          <a:rPr lang="en-US" sz="2400" b="0" i="1" smtClean="0">
                            <a:solidFill>
                              <a:schemeClr val="tx1">
                                <a:lumMod val="95000"/>
                              </a:schemeClr>
                            </a:solidFill>
                            <a:latin typeface="Cambria Math" panose="02040503050406030204" pitchFamily="18" charset="0"/>
                          </a:rPr>
                          <m:t>𝑒𝑚𝑏</m:t>
                        </m:r>
                      </m:sub>
                    </m:sSub>
                    <m:r>
                      <a:rPr lang="en-US" sz="2400" b="0" i="1" smtClean="0">
                        <a:solidFill>
                          <a:schemeClr val="tx1">
                            <a:lumMod val="95000"/>
                          </a:schemeClr>
                        </a:solidFill>
                        <a:latin typeface="Cambria Math" panose="02040503050406030204" pitchFamily="18" charset="0"/>
                      </a:rPr>
                      <m:t>= </m:t>
                    </m:r>
                    <m:nary>
                      <m:naryPr>
                        <m:chr m:val="∑"/>
                        <m:limLoc m:val="subSup"/>
                        <m:supHide m:val="on"/>
                        <m:ctrlPr>
                          <a:rPr lang="en-US" sz="2400" b="0" i="1" smtClean="0">
                            <a:solidFill>
                              <a:schemeClr val="tx1">
                                <a:lumMod val="95000"/>
                              </a:schemeClr>
                            </a:solidFill>
                            <a:latin typeface="Cambria Math" panose="02040503050406030204" pitchFamily="18" charset="0"/>
                          </a:rPr>
                        </m:ctrlPr>
                      </m:naryPr>
                      <m:sub>
                        <m:r>
                          <m:rPr>
                            <m:brk m:alnAt="9"/>
                          </m:rPr>
                          <a:rPr lang="en-US" sz="2400" b="0" i="1" smtClean="0">
                            <a:solidFill>
                              <a:schemeClr val="tx1">
                                <a:lumMod val="95000"/>
                              </a:schemeClr>
                            </a:solidFill>
                            <a:latin typeface="Cambria Math" panose="02040503050406030204" pitchFamily="18" charset="0"/>
                          </a:rPr>
                          <m:t>𝑖</m:t>
                        </m:r>
                      </m:sub>
                      <m:sup/>
                      <m:e>
                        <m:r>
                          <a:rPr lang="en-US" sz="2400" b="0" i="1" smtClean="0">
                            <a:solidFill>
                              <a:schemeClr val="tx1">
                                <a:lumMod val="95000"/>
                              </a:schemeClr>
                            </a:solidFill>
                            <a:latin typeface="Cambria Math" panose="02040503050406030204" pitchFamily="18" charset="0"/>
                          </a:rPr>
                          <m:t>||</m:t>
                        </m:r>
                      </m:e>
                    </m:nary>
                    <m:sSubSup>
                      <m:sSubSupPr>
                        <m:ctrlPr>
                          <a:rPr lang="en-US" sz="2400" b="0" i="1" smtClean="0">
                            <a:solidFill>
                              <a:schemeClr val="tx1">
                                <a:lumMod val="95000"/>
                              </a:schemeClr>
                            </a:solidFill>
                            <a:latin typeface="Cambria Math" panose="02040503050406030204" pitchFamily="18" charset="0"/>
                          </a:rPr>
                        </m:ctrlPr>
                      </m:sSubSupPr>
                      <m:e>
                        <m:r>
                          <m:rPr>
                            <m:sty m:val="p"/>
                          </m:rPr>
                          <a:rPr lang="en-US" sz="2400" b="0" i="0" smtClean="0">
                            <a:solidFill>
                              <a:schemeClr val="tx1">
                                <a:lumMod val="95000"/>
                              </a:schemeClr>
                            </a:solidFill>
                            <a:latin typeface="Cambria Math" panose="02040503050406030204" pitchFamily="18" charset="0"/>
                          </a:rPr>
                          <m:t>z</m:t>
                        </m:r>
                      </m:e>
                      <m:sub>
                        <m:r>
                          <m:rPr>
                            <m:sty m:val="p"/>
                          </m:rPr>
                          <a:rPr lang="en-US" sz="2400" b="0" i="0" smtClean="0">
                            <a:solidFill>
                              <a:schemeClr val="tx1">
                                <a:lumMod val="95000"/>
                              </a:schemeClr>
                            </a:solidFill>
                            <a:latin typeface="Cambria Math" panose="02040503050406030204" pitchFamily="18" charset="0"/>
                          </a:rPr>
                          <m:t>i</m:t>
                        </m:r>
                      </m:sub>
                      <m:sup>
                        <m:r>
                          <m:rPr>
                            <m:sty m:val="p"/>
                          </m:rPr>
                          <a:rPr lang="en-US" sz="2400" b="0" i="0" smtClean="0">
                            <a:solidFill>
                              <a:schemeClr val="tx1">
                                <a:lumMod val="95000"/>
                              </a:schemeClr>
                            </a:solidFill>
                            <a:latin typeface="Cambria Math" panose="02040503050406030204" pitchFamily="18" charset="0"/>
                          </a:rPr>
                          <m:t>T</m:t>
                        </m:r>
                      </m:sup>
                    </m:sSubSup>
                    <m:r>
                      <a:rPr lang="en-US" sz="2400" b="0" i="0" smtClean="0">
                        <a:solidFill>
                          <a:schemeClr val="tx1">
                            <a:lumMod val="95000"/>
                          </a:schemeClr>
                        </a:solidFill>
                        <a:latin typeface="Cambria Math" panose="02040503050406030204" pitchFamily="18" charset="0"/>
                      </a:rPr>
                      <m:t>−</m:t>
                    </m:r>
                    <m:sSub>
                      <m:sSubPr>
                        <m:ctrlPr>
                          <a:rPr lang="en-US" sz="2400" b="0" i="1" smtClean="0">
                            <a:solidFill>
                              <a:schemeClr val="tx1">
                                <a:lumMod val="95000"/>
                              </a:schemeClr>
                            </a:solidFill>
                            <a:latin typeface="Cambria Math" panose="02040503050406030204" pitchFamily="18" charset="0"/>
                          </a:rPr>
                        </m:ctrlPr>
                      </m:sSubPr>
                      <m:e>
                        <m:r>
                          <m:rPr>
                            <m:sty m:val="p"/>
                          </m:rPr>
                          <a:rPr lang="en-US" sz="2400" b="0" i="0" smtClean="0">
                            <a:solidFill>
                              <a:schemeClr val="tx1">
                                <a:lumMod val="95000"/>
                              </a:schemeClr>
                            </a:solidFill>
                            <a:latin typeface="Cambria Math" panose="02040503050406030204" pitchFamily="18" charset="0"/>
                          </a:rPr>
                          <m:t>f</m:t>
                        </m:r>
                      </m:e>
                      <m:sub>
                        <m:r>
                          <a:rPr lang="en-US" sz="2400" b="0" i="1" smtClean="0">
                            <a:solidFill>
                              <a:schemeClr val="tx1">
                                <a:lumMod val="95000"/>
                              </a:schemeClr>
                            </a:solidFill>
                            <a:latin typeface="Cambria Math" panose="02040503050406030204" pitchFamily="18" charset="0"/>
                          </a:rPr>
                          <m:t>𝑒𝑚𝑏</m:t>
                        </m:r>
                      </m:sub>
                    </m:sSub>
                    <m:d>
                      <m:dPr>
                        <m:ctrlPr>
                          <a:rPr lang="en-US" sz="2400" b="0" i="1" smtClean="0">
                            <a:solidFill>
                              <a:schemeClr val="tx1">
                                <a:lumMod val="95000"/>
                              </a:schemeClr>
                            </a:solidFill>
                            <a:latin typeface="Cambria Math" panose="02040503050406030204" pitchFamily="18" charset="0"/>
                          </a:rPr>
                        </m:ctrlPr>
                      </m:dPr>
                      <m:e>
                        <m:sSubSup>
                          <m:sSubSupPr>
                            <m:ctrlPr>
                              <a:rPr lang="en-US" sz="2400" b="0" i="1" smtClean="0">
                                <a:solidFill>
                                  <a:schemeClr val="tx1">
                                    <a:lumMod val="95000"/>
                                  </a:schemeClr>
                                </a:solidFill>
                                <a:latin typeface="Cambria Math" panose="02040503050406030204" pitchFamily="18" charset="0"/>
                              </a:rPr>
                            </m:ctrlPr>
                          </m:sSubSupPr>
                          <m:e>
                            <m:r>
                              <m:rPr>
                                <m:sty m:val="p"/>
                              </m:rPr>
                              <a:rPr lang="en-US" sz="2400" b="0" i="0" smtClean="0">
                                <a:solidFill>
                                  <a:schemeClr val="tx1">
                                    <a:lumMod val="95000"/>
                                  </a:schemeClr>
                                </a:solidFill>
                                <a:latin typeface="Cambria Math" panose="02040503050406030204" pitchFamily="18" charset="0"/>
                              </a:rPr>
                              <m:t>z</m:t>
                            </m:r>
                          </m:e>
                          <m:sub>
                            <m:r>
                              <m:rPr>
                                <m:sty m:val="p"/>
                              </m:rPr>
                              <a:rPr lang="en-US" sz="2400" b="0" i="0" smtClean="0">
                                <a:solidFill>
                                  <a:schemeClr val="tx1">
                                    <a:lumMod val="95000"/>
                                  </a:schemeClr>
                                </a:solidFill>
                                <a:latin typeface="Cambria Math" panose="02040503050406030204" pitchFamily="18" charset="0"/>
                              </a:rPr>
                              <m:t>i</m:t>
                            </m:r>
                          </m:sub>
                          <m:sup>
                            <m:r>
                              <m:rPr>
                                <m:sty m:val="p"/>
                              </m:rPr>
                              <a:rPr lang="en-US" sz="2400" b="0" i="0" smtClean="0">
                                <a:solidFill>
                                  <a:schemeClr val="tx1">
                                    <a:lumMod val="95000"/>
                                  </a:schemeClr>
                                </a:solidFill>
                                <a:latin typeface="Cambria Math" panose="02040503050406030204" pitchFamily="18" charset="0"/>
                              </a:rPr>
                              <m:t>t</m:t>
                            </m:r>
                          </m:sup>
                        </m:sSubSup>
                      </m:e>
                    </m:d>
                    <m:r>
                      <a:rPr lang="en-US" sz="2400" b="0" i="0" smtClean="0">
                        <a:solidFill>
                          <a:schemeClr val="tx1">
                            <a:lumMod val="95000"/>
                          </a:schemeClr>
                        </a:solidFill>
                        <a:latin typeface="Cambria Math" panose="02040503050406030204" pitchFamily="18" charset="0"/>
                      </a:rPr>
                      <m:t>|</m:t>
                    </m:r>
                    <m:sSubSup>
                      <m:sSubSupPr>
                        <m:ctrlPr>
                          <a:rPr lang="en-US" sz="2400" b="0" i="1" smtClean="0">
                            <a:solidFill>
                              <a:schemeClr val="tx1">
                                <a:lumMod val="95000"/>
                              </a:schemeClr>
                            </a:solidFill>
                            <a:latin typeface="Cambria Math" panose="02040503050406030204" pitchFamily="18" charset="0"/>
                          </a:rPr>
                        </m:ctrlPr>
                      </m:sSubSupPr>
                      <m:e>
                        <m:d>
                          <m:dPr>
                            <m:begChr m:val=""/>
                            <m:endChr m:val="|"/>
                            <m:ctrlPr>
                              <a:rPr lang="en-US" sz="2400" b="0" i="1" smtClean="0">
                                <a:solidFill>
                                  <a:schemeClr val="tx1">
                                    <a:lumMod val="95000"/>
                                  </a:schemeClr>
                                </a:solidFill>
                                <a:latin typeface="Cambria Math" panose="02040503050406030204" pitchFamily="18" charset="0"/>
                              </a:rPr>
                            </m:ctrlPr>
                          </m:dPr>
                          <m:e>
                            <m:r>
                              <a:rPr lang="en-US" sz="2400" b="0" i="1" smtClean="0">
                                <a:solidFill>
                                  <a:schemeClr val="tx1">
                                    <a:lumMod val="95000"/>
                                  </a:schemeClr>
                                </a:solidFill>
                                <a:latin typeface="Cambria Math" panose="02040503050406030204" pitchFamily="18" charset="0"/>
                              </a:rPr>
                              <m:t>​</m:t>
                            </m:r>
                          </m:e>
                        </m:d>
                      </m:e>
                      <m:sub>
                        <m:r>
                          <a:rPr lang="en-US" sz="2400" b="0" i="0" smtClean="0">
                            <a:solidFill>
                              <a:schemeClr val="tx1">
                                <a:lumMod val="95000"/>
                              </a:schemeClr>
                            </a:solidFill>
                            <a:latin typeface="Cambria Math" panose="02040503050406030204" pitchFamily="18" charset="0"/>
                          </a:rPr>
                          <m:t>2</m:t>
                        </m:r>
                      </m:sub>
                      <m:sup>
                        <m:r>
                          <a:rPr lang="en-US" sz="2400" b="0" i="0" smtClean="0">
                            <a:solidFill>
                              <a:schemeClr val="tx1">
                                <a:lumMod val="95000"/>
                              </a:schemeClr>
                            </a:solidFill>
                            <a:latin typeface="Cambria Math" panose="02040503050406030204" pitchFamily="18" charset="0"/>
                          </a:rPr>
                          <m:t>2</m:t>
                        </m:r>
                      </m:sup>
                    </m:sSubSup>
                  </m:oMath>
                </a14:m>
                <a:endParaRPr lang="en-US" sz="2400" dirty="0">
                  <a:solidFill>
                    <a:schemeClr val="tx1">
                      <a:lumMod val="95000"/>
                    </a:schemeClr>
                  </a:solidFill>
                </a:endParaRPr>
              </a:p>
            </p:txBody>
          </p:sp>
        </mc:Choice>
        <mc:Fallback xmlns="">
          <p:sp>
            <p:nvSpPr>
              <p:cNvPr id="3" name="Content Placeholder 2">
                <a:extLst>
                  <a:ext uri="{FF2B5EF4-FFF2-40B4-BE49-F238E27FC236}">
                    <a16:creationId xmlns:a16="http://schemas.microsoft.com/office/drawing/2014/main" id="{E0DFA73A-346C-58C3-18E7-513C71E2846A}"/>
                  </a:ext>
                </a:extLst>
              </p:cNvPr>
              <p:cNvSpPr>
                <a:spLocks noGrp="1" noRot="1" noChangeAspect="1" noMove="1" noResize="1" noEditPoints="1" noAdjustHandles="1" noChangeArrowheads="1" noChangeShapeType="1" noTextEdit="1"/>
              </p:cNvSpPr>
              <p:nvPr>
                <p:ph idx="1"/>
              </p:nvPr>
            </p:nvSpPr>
            <p:spPr>
              <a:xfrm>
                <a:off x="1295400" y="1895913"/>
                <a:ext cx="9601200" cy="3959604"/>
              </a:xfrm>
              <a:blipFill>
                <a:blip r:embed="rId2"/>
                <a:stretch>
                  <a:fillRect l="-925" t="-2236" r="-925"/>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19</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5088622" cy="369332"/>
          </a:xfrm>
          <a:prstGeom prst="rect">
            <a:avLst/>
          </a:prstGeom>
          <a:noFill/>
        </p:spPr>
        <p:txBody>
          <a:bodyPr wrap="square" rtlCol="0">
            <a:spAutoFit/>
          </a:bodyPr>
          <a:lstStyle/>
          <a:p>
            <a:r>
              <a:rPr lang="en-US" i="1" dirty="0" err="1"/>
              <a:t>Epideep</a:t>
            </a:r>
            <a:endParaRPr lang="en-US" i="1" dirty="0"/>
          </a:p>
        </p:txBody>
      </p:sp>
    </p:spTree>
    <p:extLst>
      <p:ext uri="{BB962C8B-B14F-4D97-AF65-F5344CB8AC3E}">
        <p14:creationId xmlns:p14="http://schemas.microsoft.com/office/powerpoint/2010/main" val="340188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C72F-B148-290B-ACCE-4DC73A639086}"/>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2F04991-8AFD-3300-E1E6-C9DBA98999E4}"/>
              </a:ext>
            </a:extLst>
          </p:cNvPr>
          <p:cNvSpPr>
            <a:spLocks noGrp="1"/>
          </p:cNvSpPr>
          <p:nvPr>
            <p:ph idx="1"/>
          </p:nvPr>
        </p:nvSpPr>
        <p:spPr>
          <a:xfrm>
            <a:off x="1295400" y="1526796"/>
            <a:ext cx="9601200" cy="4546833"/>
          </a:xfrm>
        </p:spPr>
        <p:txBody>
          <a:bodyPr>
            <a:normAutofit/>
          </a:bodyPr>
          <a:lstStyle/>
          <a:p>
            <a:r>
              <a:rPr lang="en-US" sz="2600" dirty="0">
                <a:solidFill>
                  <a:srgbClr val="FF0000"/>
                </a:solidFill>
              </a:rPr>
              <a:t>Introduction</a:t>
            </a:r>
          </a:p>
          <a:p>
            <a:r>
              <a:rPr lang="en-US" sz="2600" dirty="0"/>
              <a:t>Problem Setting</a:t>
            </a:r>
          </a:p>
          <a:p>
            <a:r>
              <a:rPr lang="en-US" sz="2600" dirty="0"/>
              <a:t>Models</a:t>
            </a:r>
          </a:p>
          <a:p>
            <a:pPr lvl="1"/>
            <a:r>
              <a:rPr lang="en-US" sz="2400" dirty="0"/>
              <a:t>Paper 1: </a:t>
            </a:r>
            <a:r>
              <a:rPr lang="en-US" sz="2400" dirty="0" err="1"/>
              <a:t>EpiDeep</a:t>
            </a:r>
            <a:endParaRPr lang="en-US" sz="2400" dirty="0"/>
          </a:p>
          <a:p>
            <a:pPr lvl="1"/>
            <a:r>
              <a:rPr lang="en-US" sz="2400" dirty="0"/>
              <a:t>Paper 2: Cali-Net</a:t>
            </a:r>
          </a:p>
          <a:p>
            <a:pPr lvl="1"/>
            <a:r>
              <a:rPr lang="en-US" sz="2400" dirty="0"/>
              <a:t>Paper 3: </a:t>
            </a:r>
            <a:r>
              <a:rPr lang="en-US" sz="2400" dirty="0" err="1"/>
              <a:t>EpiFNP</a:t>
            </a:r>
            <a:endParaRPr lang="en-US" sz="2400" dirty="0"/>
          </a:p>
          <a:p>
            <a:r>
              <a:rPr lang="en-US" sz="2600"/>
              <a:t>Discussion</a:t>
            </a:r>
            <a:endParaRPr lang="en-US" sz="2600" dirty="0"/>
          </a:p>
        </p:txBody>
      </p:sp>
      <p:sp>
        <p:nvSpPr>
          <p:cNvPr id="4" name="Slide Number Placeholder 3">
            <a:extLst>
              <a:ext uri="{FF2B5EF4-FFF2-40B4-BE49-F238E27FC236}">
                <a16:creationId xmlns:a16="http://schemas.microsoft.com/office/drawing/2014/main" id="{2C2C582F-0317-F6E1-9941-CD4A9620DA68}"/>
              </a:ext>
            </a:extLst>
          </p:cNvPr>
          <p:cNvSpPr>
            <a:spLocks noGrp="1"/>
          </p:cNvSpPr>
          <p:nvPr>
            <p:ph type="sldNum" sz="quarter" idx="12"/>
          </p:nvPr>
        </p:nvSpPr>
        <p:spPr/>
        <p:txBody>
          <a:bodyPr/>
          <a:lstStyle/>
          <a:p>
            <a:fld id="{E31375A4-56A4-47D6-9801-1991572033F7}" type="slidenum">
              <a:rPr lang="en-US" smtClean="0"/>
              <a:t>2</a:t>
            </a:fld>
            <a:endParaRPr lang="en-US"/>
          </a:p>
        </p:txBody>
      </p:sp>
    </p:spTree>
    <p:extLst>
      <p:ext uri="{BB962C8B-B14F-4D97-AF65-F5344CB8AC3E}">
        <p14:creationId xmlns:p14="http://schemas.microsoft.com/office/powerpoint/2010/main" val="199079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pPr>
              <a:lnSpc>
                <a:spcPct val="90000"/>
              </a:lnSpc>
            </a:pPr>
            <a:r>
              <a:rPr lang="en-US" sz="3200" i="1" dirty="0"/>
              <a:t>Optimization and 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fontScale="92500" lnSpcReduction="10000"/>
              </a:bodyPr>
              <a:lstStyle/>
              <a:p>
                <a:r>
                  <a:rPr lang="en-US" sz="2400" b="1" dirty="0">
                    <a:solidFill>
                      <a:schemeClr val="tx1">
                        <a:lumMod val="95000"/>
                      </a:schemeClr>
                    </a:solidFill>
                  </a:rPr>
                  <a:t>Future Incidence Prediction: </a:t>
                </a:r>
                <a:r>
                  <a:rPr lang="en-US" sz="2400" dirty="0">
                    <a:solidFill>
                      <a:schemeClr val="tx1">
                        <a:lumMod val="95000"/>
                      </a:schemeClr>
                    </a:solidFill>
                  </a:rPr>
                  <a:t>Done by learning function </a:t>
                </a:r>
                <a:r>
                  <a:rPr lang="en-US" sz="2400" dirty="0" err="1">
                    <a:solidFill>
                      <a:schemeClr val="tx1">
                        <a:lumMod val="95000"/>
                      </a:schemeClr>
                    </a:solidFill>
                  </a:rPr>
                  <a:t>f</a:t>
                </a:r>
                <a:r>
                  <a:rPr lang="en-US" sz="2400" baseline="-25000" dirty="0" err="1">
                    <a:solidFill>
                      <a:schemeClr val="tx1">
                        <a:lumMod val="95000"/>
                      </a:schemeClr>
                    </a:solidFill>
                  </a:rPr>
                  <a:t>next</a:t>
                </a:r>
                <a:r>
                  <a:rPr lang="en-US" sz="2400" dirty="0">
                    <a:solidFill>
                      <a:schemeClr val="tx1">
                        <a:lumMod val="95000"/>
                      </a:schemeClr>
                    </a:solidFill>
                  </a:rPr>
                  <a:t> that maps encoding learned to the next output ŷ as ŷ = </a:t>
                </a:r>
                <a:r>
                  <a:rPr lang="en-US" sz="2400" dirty="0" err="1">
                    <a:solidFill>
                      <a:schemeClr val="tx1">
                        <a:lumMod val="95000"/>
                      </a:schemeClr>
                    </a:solidFill>
                  </a:rPr>
                  <a:t>f</a:t>
                </a:r>
                <a:r>
                  <a:rPr lang="en-US" sz="2400" baseline="-25000" dirty="0" err="1">
                    <a:solidFill>
                      <a:schemeClr val="tx1">
                        <a:lumMod val="95000"/>
                      </a:schemeClr>
                    </a:solidFill>
                  </a:rPr>
                  <a:t>next</a:t>
                </a:r>
                <a:r>
                  <a:rPr lang="en-US" sz="2400" dirty="0">
                    <a:solidFill>
                      <a:schemeClr val="tx1">
                        <a:lumMod val="95000"/>
                      </a:schemeClr>
                    </a:solidFill>
                  </a:rPr>
                  <a:t>(</a:t>
                </a:r>
                <a:r>
                  <a:rPr lang="en-US" sz="2400" dirty="0" err="1">
                    <a:solidFill>
                      <a:schemeClr val="tx1">
                        <a:lumMod val="95000"/>
                      </a:schemeClr>
                    </a:solidFill>
                  </a:rPr>
                  <a:t>h</a:t>
                </a:r>
                <a:r>
                  <a:rPr lang="en-US" sz="2400" baseline="-25000" dirty="0" err="1">
                    <a:solidFill>
                      <a:schemeClr val="tx1">
                        <a:lumMod val="95000"/>
                      </a:schemeClr>
                    </a:solidFill>
                  </a:rPr>
                  <a:t>j</a:t>
                </a:r>
                <a:r>
                  <a:rPr lang="en-US" sz="2400" baseline="30000" dirty="0">
                    <a:solidFill>
                      <a:schemeClr val="tx1">
                        <a:lumMod val="95000"/>
                      </a:schemeClr>
                    </a:solidFill>
                  </a:rPr>
                  <a:t>-</a:t>
                </a:r>
                <a:r>
                  <a:rPr lang="en-US" sz="2400" dirty="0">
                    <a:solidFill>
                      <a:schemeClr val="tx1">
                        <a:lumMod val="95000"/>
                      </a:schemeClr>
                    </a:solidFill>
                  </a:rPr>
                  <a:t>, </a:t>
                </a:r>
                <a:r>
                  <a:rPr lang="en-US" sz="2400" dirty="0" err="1">
                    <a:solidFill>
                      <a:schemeClr val="tx1">
                        <a:lumMod val="95000"/>
                      </a:schemeClr>
                    </a:solidFill>
                  </a:rPr>
                  <a:t>z</a:t>
                </a:r>
                <a:r>
                  <a:rPr lang="en-US" sz="2400" baseline="-25000" dirty="0" err="1">
                    <a:solidFill>
                      <a:schemeClr val="tx1">
                        <a:lumMod val="95000"/>
                      </a:schemeClr>
                    </a:solidFill>
                  </a:rPr>
                  <a:t>c</a:t>
                </a:r>
                <a:r>
                  <a:rPr lang="en-US" sz="2400" baseline="30000" dirty="0" err="1">
                    <a:solidFill>
                      <a:schemeClr val="tx1">
                        <a:lumMod val="95000"/>
                      </a:schemeClr>
                    </a:solidFill>
                  </a:rPr>
                  <a:t>T</a:t>
                </a:r>
                <a:r>
                  <a:rPr lang="en-US" sz="2400" dirty="0">
                    <a:solidFill>
                      <a:schemeClr val="tx1">
                        <a:lumMod val="95000"/>
                      </a:schemeClr>
                    </a:solidFill>
                  </a:rPr>
                  <a:t>)</a:t>
                </a:r>
              </a:p>
              <a:p>
                <a:r>
                  <a:rPr lang="en-US" sz="2400" b="1" dirty="0">
                    <a:solidFill>
                      <a:schemeClr val="tx1">
                        <a:lumMod val="95000"/>
                      </a:schemeClr>
                    </a:solidFill>
                  </a:rPr>
                  <a:t>Peak Intensity Prediction: </a:t>
                </a:r>
                <a:r>
                  <a:rPr lang="en-US" sz="2400" dirty="0">
                    <a:solidFill>
                      <a:schemeClr val="tx1">
                        <a:lumMod val="95000"/>
                      </a:schemeClr>
                    </a:solidFill>
                  </a:rPr>
                  <a:t>The approach is similar as the previous prediction, except for the fact that the model is trained to directly predict the peak intensity</a:t>
                </a:r>
              </a:p>
              <a:p>
                <a:r>
                  <a:rPr lang="en-US" sz="2400" b="1" dirty="0">
                    <a:solidFill>
                      <a:schemeClr val="tx1">
                        <a:lumMod val="95000"/>
                      </a:schemeClr>
                    </a:solidFill>
                  </a:rPr>
                  <a:t>Peak Time Prediction: </a:t>
                </a:r>
                <a:r>
                  <a:rPr lang="en-US" sz="2400" dirty="0">
                    <a:solidFill>
                      <a:schemeClr val="tx1">
                        <a:lumMod val="95000"/>
                      </a:schemeClr>
                    </a:solidFill>
                  </a:rPr>
                  <a:t>As shown previously, there is </a:t>
                </a:r>
                <a:r>
                  <a:rPr lang="en-US" sz="2400" dirty="0" err="1">
                    <a:solidFill>
                      <a:schemeClr val="tx1">
                        <a:lumMod val="95000"/>
                      </a:schemeClr>
                    </a:solidFill>
                  </a:rPr>
                  <a:t>x</a:t>
                </a:r>
                <a:r>
                  <a:rPr lang="en-US" sz="2400" baseline="-25000" dirty="0" err="1">
                    <a:solidFill>
                      <a:schemeClr val="tx1">
                        <a:lumMod val="95000"/>
                      </a:schemeClr>
                    </a:solidFill>
                  </a:rPr>
                  <a:t>t</a:t>
                </a:r>
                <a:r>
                  <a:rPr lang="en-US" sz="2400" baseline="-25000" dirty="0">
                    <a:solidFill>
                      <a:schemeClr val="tx1">
                        <a:lumMod val="95000"/>
                      </a:schemeClr>
                    </a:solidFill>
                  </a:rPr>
                  <a:t> </a:t>
                </a:r>
                <a:r>
                  <a:rPr lang="en-US" sz="2400" dirty="0">
                    <a:solidFill>
                      <a:schemeClr val="tx1">
                        <a:lumMod val="95000"/>
                      </a:schemeClr>
                    </a:solidFill>
                  </a:rPr>
                  <a:t>= W </a:t>
                </a:r>
                <a:r>
                  <a:rPr lang="en-US" sz="2400" dirty="0" err="1">
                    <a:solidFill>
                      <a:schemeClr val="tx1">
                        <a:lumMod val="95000"/>
                      </a:schemeClr>
                    </a:solidFill>
                  </a:rPr>
                  <a:t>f</a:t>
                </a:r>
                <a:r>
                  <a:rPr lang="en-US" sz="2400" baseline="-25000" dirty="0" err="1">
                    <a:solidFill>
                      <a:schemeClr val="tx1">
                        <a:lumMod val="95000"/>
                      </a:schemeClr>
                    </a:solidFill>
                  </a:rPr>
                  <a:t>next</a:t>
                </a:r>
                <a:r>
                  <a:rPr lang="en-US" sz="2400" dirty="0">
                    <a:solidFill>
                      <a:schemeClr val="tx1">
                        <a:lumMod val="95000"/>
                      </a:schemeClr>
                    </a:solidFill>
                  </a:rPr>
                  <a:t>(</a:t>
                </a:r>
                <a:r>
                  <a:rPr lang="en-US" sz="2400" dirty="0" err="1">
                    <a:solidFill>
                      <a:schemeClr val="tx1">
                        <a:lumMod val="95000"/>
                      </a:schemeClr>
                    </a:solidFill>
                  </a:rPr>
                  <a:t>h</a:t>
                </a:r>
                <a:r>
                  <a:rPr lang="en-US" sz="2400" baseline="-25000" dirty="0" err="1">
                    <a:solidFill>
                      <a:schemeClr val="tx1">
                        <a:lumMod val="95000"/>
                      </a:schemeClr>
                    </a:solidFill>
                  </a:rPr>
                  <a:t>j</a:t>
                </a:r>
                <a:r>
                  <a:rPr lang="en-US" sz="2400" baseline="30000" dirty="0">
                    <a:solidFill>
                      <a:schemeClr val="tx1">
                        <a:lumMod val="95000"/>
                      </a:schemeClr>
                    </a:solidFill>
                  </a:rPr>
                  <a:t>-</a:t>
                </a:r>
                <a:r>
                  <a:rPr lang="en-US" sz="2400" dirty="0">
                    <a:solidFill>
                      <a:schemeClr val="tx1">
                        <a:lumMod val="95000"/>
                      </a:schemeClr>
                    </a:solidFill>
                  </a:rPr>
                  <a:t>, </a:t>
                </a:r>
                <a:r>
                  <a:rPr lang="en-US" sz="2400" dirty="0" err="1">
                    <a:solidFill>
                      <a:schemeClr val="tx1">
                        <a:lumMod val="95000"/>
                      </a:schemeClr>
                    </a:solidFill>
                  </a:rPr>
                  <a:t>z</a:t>
                </a:r>
                <a:r>
                  <a:rPr lang="en-US" sz="2400" baseline="-25000" dirty="0" err="1">
                    <a:solidFill>
                      <a:schemeClr val="tx1">
                        <a:lumMod val="95000"/>
                      </a:schemeClr>
                    </a:solidFill>
                  </a:rPr>
                  <a:t>c</a:t>
                </a:r>
                <a:r>
                  <a:rPr lang="en-US" sz="2400" baseline="30000" dirty="0" err="1">
                    <a:solidFill>
                      <a:schemeClr val="tx1">
                        <a:lumMod val="95000"/>
                      </a:schemeClr>
                    </a:solidFill>
                  </a:rPr>
                  <a:t>T</a:t>
                </a:r>
                <a:r>
                  <a:rPr lang="en-US" sz="2400" dirty="0">
                    <a:solidFill>
                      <a:schemeClr val="tx1">
                        <a:lumMod val="95000"/>
                      </a:schemeClr>
                    </a:solidFill>
                  </a:rPr>
                  <a:t>), where W is a weight matrix and </a:t>
                </a:r>
                <a14:m>
                  <m:oMath xmlns:m="http://schemas.openxmlformats.org/officeDocument/2006/math">
                    <m:r>
                      <a:rPr lang="en-US" sz="2400" b="0" i="1" smtClean="0">
                        <a:solidFill>
                          <a:schemeClr val="tx1">
                            <a:lumMod val="95000"/>
                          </a:schemeClr>
                        </a:solidFill>
                        <a:latin typeface="Cambria Math" panose="02040503050406030204" pitchFamily="18" charset="0"/>
                      </a:rPr>
                      <m:t>𝑃</m:t>
                    </m:r>
                    <m:d>
                      <m:dPr>
                        <m:ctrlPr>
                          <a:rPr lang="en-US" sz="2400" b="0" i="1" smtClean="0">
                            <a:solidFill>
                              <a:schemeClr val="tx1">
                                <a:lumMod val="95000"/>
                              </a:schemeClr>
                            </a:solidFill>
                            <a:latin typeface="Cambria Math" panose="02040503050406030204" pitchFamily="18" charset="0"/>
                          </a:rPr>
                        </m:ctrlPr>
                      </m:dPr>
                      <m:e>
                        <m:r>
                          <a:rPr lang="en-US" sz="2400" b="0" i="1" smtClean="0">
                            <a:solidFill>
                              <a:schemeClr val="tx1">
                                <a:lumMod val="95000"/>
                              </a:schemeClr>
                            </a:solidFill>
                            <a:latin typeface="Cambria Math" panose="02040503050406030204" pitchFamily="18" charset="0"/>
                          </a:rPr>
                          <m:t>𝑡</m:t>
                        </m:r>
                      </m:e>
                      <m:e>
                        <m:sSub>
                          <m:sSubPr>
                            <m:ctrlPr>
                              <a:rPr lang="en-US" sz="2400" b="0" i="1" smtClean="0">
                                <a:solidFill>
                                  <a:schemeClr val="tx1">
                                    <a:lumMod val="95000"/>
                                  </a:schemeClr>
                                </a:solidFill>
                                <a:latin typeface="Cambria Math" panose="02040503050406030204" pitchFamily="18" charset="0"/>
                              </a:rPr>
                            </m:ctrlPr>
                          </m:sSubPr>
                          <m:e>
                            <m:r>
                              <a:rPr lang="en-US" sz="2400" b="0" i="1" smtClean="0">
                                <a:solidFill>
                                  <a:schemeClr val="tx1">
                                    <a:lumMod val="95000"/>
                                  </a:schemeClr>
                                </a:solidFill>
                                <a:latin typeface="Cambria Math" panose="02040503050406030204" pitchFamily="18" charset="0"/>
                              </a:rPr>
                              <m:t>𝑥</m:t>
                            </m:r>
                          </m:e>
                          <m:sub>
                            <m:r>
                              <a:rPr lang="en-US" sz="2400" b="0" i="1" smtClean="0">
                                <a:solidFill>
                                  <a:schemeClr val="tx1">
                                    <a:lumMod val="95000"/>
                                  </a:schemeClr>
                                </a:solidFill>
                                <a:latin typeface="Cambria Math" panose="02040503050406030204" pitchFamily="18" charset="0"/>
                              </a:rPr>
                              <m:t>𝑡</m:t>
                            </m:r>
                          </m:sub>
                        </m:sSub>
                      </m:e>
                    </m:d>
                    <m:r>
                      <a:rPr lang="en-US" sz="2400" b="0" i="1" smtClean="0">
                        <a:solidFill>
                          <a:schemeClr val="tx1">
                            <a:lumMod val="95000"/>
                          </a:schemeClr>
                        </a:solidFill>
                        <a:latin typeface="Cambria Math" panose="02040503050406030204" pitchFamily="18" charset="0"/>
                      </a:rPr>
                      <m:t>= </m:t>
                    </m:r>
                    <m:f>
                      <m:fPr>
                        <m:ctrlPr>
                          <a:rPr lang="en-US" sz="2400" b="0" i="1" smtClean="0">
                            <a:solidFill>
                              <a:schemeClr val="tx1">
                                <a:lumMod val="95000"/>
                              </a:schemeClr>
                            </a:solidFill>
                            <a:latin typeface="Cambria Math" panose="02040503050406030204" pitchFamily="18" charset="0"/>
                          </a:rPr>
                        </m:ctrlPr>
                      </m:fPr>
                      <m:num>
                        <m:sSup>
                          <m:sSupPr>
                            <m:ctrlPr>
                              <a:rPr lang="en-US" sz="2400" b="0" i="1" smtClean="0">
                                <a:solidFill>
                                  <a:schemeClr val="tx1">
                                    <a:lumMod val="95000"/>
                                  </a:schemeClr>
                                </a:solidFill>
                                <a:latin typeface="Cambria Math" panose="02040503050406030204" pitchFamily="18" charset="0"/>
                              </a:rPr>
                            </m:ctrlPr>
                          </m:sSupPr>
                          <m:e>
                            <m:r>
                              <a:rPr lang="en-US" sz="2400" b="0" i="1" smtClean="0">
                                <a:solidFill>
                                  <a:schemeClr val="tx1">
                                    <a:lumMod val="95000"/>
                                  </a:schemeClr>
                                </a:solidFill>
                                <a:latin typeface="Cambria Math" panose="02040503050406030204" pitchFamily="18" charset="0"/>
                              </a:rPr>
                              <m:t>𝑒</m:t>
                            </m:r>
                          </m:e>
                          <m:sup>
                            <m:sSubSup>
                              <m:sSubSupPr>
                                <m:ctrlPr>
                                  <a:rPr lang="en-US" sz="2400" b="0" i="1" smtClean="0">
                                    <a:solidFill>
                                      <a:schemeClr val="tx1">
                                        <a:lumMod val="95000"/>
                                      </a:schemeClr>
                                    </a:solidFill>
                                    <a:latin typeface="Cambria Math" panose="02040503050406030204" pitchFamily="18" charset="0"/>
                                  </a:rPr>
                                </m:ctrlPr>
                              </m:sSubSupPr>
                              <m:e>
                                <m:r>
                                  <a:rPr lang="en-US" sz="2400" b="0" i="1" smtClean="0">
                                    <a:solidFill>
                                      <a:schemeClr val="tx1">
                                        <a:lumMod val="95000"/>
                                      </a:schemeClr>
                                    </a:solidFill>
                                    <a:latin typeface="Cambria Math" panose="02040503050406030204" pitchFamily="18" charset="0"/>
                                  </a:rPr>
                                  <m:t>𝑥</m:t>
                                </m:r>
                              </m:e>
                              <m:sub>
                                <m:r>
                                  <a:rPr lang="en-US" b="0" i="1" smtClean="0">
                                    <a:latin typeface="Cambria Math" panose="02040503050406030204" pitchFamily="18" charset="0"/>
                                  </a:rPr>
                                  <m:t>𝑡</m:t>
                                </m:r>
                              </m:sub>
                              <m:sup/>
                            </m:sSubSup>
                          </m:sup>
                        </m:sSup>
                      </m:num>
                      <m:den>
                        <m:nary>
                          <m:naryPr>
                            <m:chr m:val="∑"/>
                            <m:limLoc m:val="subSup"/>
                            <m:supHide m:val="on"/>
                            <m:ctrlPr>
                              <a:rPr lang="en-US" sz="2400" b="0" i="1" smtClean="0">
                                <a:solidFill>
                                  <a:schemeClr val="tx1">
                                    <a:lumMod val="95000"/>
                                  </a:schemeClr>
                                </a:solidFill>
                                <a:latin typeface="Cambria Math" panose="02040503050406030204" pitchFamily="18" charset="0"/>
                              </a:rPr>
                            </m:ctrlPr>
                          </m:naryPr>
                          <m:sub>
                            <m:r>
                              <m:rPr>
                                <m:brk m:alnAt="9"/>
                              </m:rPr>
                              <a:rPr lang="en-US" sz="2400" b="0" i="1" smtClean="0">
                                <a:solidFill>
                                  <a:schemeClr val="tx1">
                                    <a:lumMod val="95000"/>
                                  </a:schemeClr>
                                </a:solidFill>
                                <a:latin typeface="Cambria Math" panose="02040503050406030204" pitchFamily="18" charset="0"/>
                              </a:rPr>
                              <m:t>𝑖</m:t>
                            </m:r>
                          </m:sub>
                          <m:sup/>
                          <m:e>
                            <m:sSup>
                              <m:sSupPr>
                                <m:ctrlPr>
                                  <a:rPr lang="en-US" sz="2400" b="0" i="1" smtClean="0">
                                    <a:solidFill>
                                      <a:schemeClr val="tx1">
                                        <a:lumMod val="95000"/>
                                      </a:schemeClr>
                                    </a:solidFill>
                                    <a:latin typeface="Cambria Math" panose="02040503050406030204" pitchFamily="18" charset="0"/>
                                  </a:rPr>
                                </m:ctrlPr>
                              </m:sSupPr>
                              <m:e>
                                <m:r>
                                  <a:rPr lang="en-US" sz="2400" b="0" i="1" smtClean="0">
                                    <a:solidFill>
                                      <a:schemeClr val="tx1">
                                        <a:lumMod val="95000"/>
                                      </a:schemeClr>
                                    </a:solidFill>
                                    <a:latin typeface="Cambria Math" panose="02040503050406030204" pitchFamily="18" charset="0"/>
                                  </a:rPr>
                                  <m:t>𝑒</m:t>
                                </m:r>
                              </m:e>
                              <m:sup>
                                <m:sSub>
                                  <m:sSubPr>
                                    <m:ctrlPr>
                                      <a:rPr lang="en-US" sz="2400" b="0" i="1" smtClean="0">
                                        <a:solidFill>
                                          <a:schemeClr val="tx1">
                                            <a:lumMod val="95000"/>
                                          </a:schemeClr>
                                        </a:solidFill>
                                        <a:latin typeface="Cambria Math" panose="02040503050406030204" pitchFamily="18" charset="0"/>
                                      </a:rPr>
                                    </m:ctrlPr>
                                  </m:sSubPr>
                                  <m:e>
                                    <m:r>
                                      <a:rPr lang="en-US" sz="2400" b="0" i="1" smtClean="0">
                                        <a:solidFill>
                                          <a:schemeClr val="tx1">
                                            <a:lumMod val="95000"/>
                                          </a:schemeClr>
                                        </a:solidFill>
                                        <a:latin typeface="Cambria Math" panose="02040503050406030204" pitchFamily="18" charset="0"/>
                                      </a:rPr>
                                      <m:t>𝑥</m:t>
                                    </m:r>
                                  </m:e>
                                  <m:sub>
                                    <m:r>
                                      <a:rPr lang="en-US" sz="2400" b="0" i="1" smtClean="0">
                                        <a:solidFill>
                                          <a:schemeClr val="tx1">
                                            <a:lumMod val="95000"/>
                                          </a:schemeClr>
                                        </a:solidFill>
                                        <a:latin typeface="Cambria Math" panose="02040503050406030204" pitchFamily="18" charset="0"/>
                                      </a:rPr>
                                      <m:t>𝑖</m:t>
                                    </m:r>
                                  </m:sub>
                                </m:sSub>
                              </m:sup>
                            </m:sSup>
                          </m:e>
                        </m:nary>
                      </m:den>
                    </m:f>
                  </m:oMath>
                </a14:m>
                <a:r>
                  <a:rPr lang="en-US" sz="2400" dirty="0">
                    <a:solidFill>
                      <a:schemeClr val="tx1">
                        <a:lumMod val="95000"/>
                      </a:schemeClr>
                    </a:solidFill>
                  </a:rPr>
                  <a:t>. So, the peak time is given by t̂</a:t>
                </a:r>
                <a:r>
                  <a:rPr lang="en-US" sz="2400" baseline="30000" dirty="0">
                    <a:solidFill>
                      <a:schemeClr val="tx1">
                        <a:lumMod val="95000"/>
                      </a:schemeClr>
                    </a:solidFill>
                  </a:rPr>
                  <a:t> </a:t>
                </a:r>
                <a:r>
                  <a:rPr lang="en-US" sz="2400" dirty="0">
                    <a:solidFill>
                      <a:schemeClr val="tx1">
                        <a:lumMod val="95000"/>
                      </a:schemeClr>
                    </a:solidFill>
                  </a:rPr>
                  <a:t>= </a:t>
                </a:r>
                <a:r>
                  <a:rPr lang="en-US" sz="2400" dirty="0" err="1">
                    <a:solidFill>
                      <a:schemeClr val="tx1">
                        <a:lumMod val="95000"/>
                      </a:schemeClr>
                    </a:solidFill>
                  </a:rPr>
                  <a:t>arg</a:t>
                </a:r>
                <a:r>
                  <a:rPr lang="en-US" sz="2400" dirty="0">
                    <a:solidFill>
                      <a:schemeClr val="tx1">
                        <a:lumMod val="95000"/>
                      </a:schemeClr>
                    </a:solidFill>
                  </a:rPr>
                  <a:t> max P(</a:t>
                </a:r>
                <a:r>
                  <a:rPr lang="en-US" sz="2400" dirty="0" err="1">
                    <a:solidFill>
                      <a:schemeClr val="tx1">
                        <a:lumMod val="95000"/>
                      </a:schemeClr>
                    </a:solidFill>
                  </a:rPr>
                  <a:t>t|x</a:t>
                </a:r>
                <a:r>
                  <a:rPr lang="en-US" sz="2400" baseline="-25000" dirty="0" err="1">
                    <a:solidFill>
                      <a:schemeClr val="tx1">
                        <a:lumMod val="95000"/>
                      </a:schemeClr>
                    </a:solidFill>
                  </a:rPr>
                  <a:t>t</a:t>
                </a:r>
                <a:r>
                  <a:rPr lang="en-US" sz="2400" dirty="0">
                    <a:solidFill>
                      <a:schemeClr val="tx1">
                        <a:lumMod val="95000"/>
                      </a:schemeClr>
                    </a:solidFill>
                  </a:rPr>
                  <a:t>) </a:t>
                </a:r>
              </a:p>
              <a:p>
                <a:r>
                  <a:rPr lang="en-US" sz="2400" b="1" dirty="0">
                    <a:solidFill>
                      <a:schemeClr val="tx1">
                        <a:lumMod val="95000"/>
                      </a:schemeClr>
                    </a:solidFill>
                  </a:rPr>
                  <a:t>Onset Prediction: </a:t>
                </a:r>
                <a:r>
                  <a:rPr lang="en-US" sz="2400" dirty="0">
                    <a:solidFill>
                      <a:schemeClr val="tx1">
                        <a:lumMod val="95000"/>
                      </a:schemeClr>
                    </a:solidFill>
                  </a:rPr>
                  <a:t>It is given by minimizing the overall objective function consisting of all the losses </a:t>
                </a:r>
              </a:p>
            </p:txBody>
          </p:sp>
        </mc:Choice>
        <mc:Fallback xmlns="">
          <p:sp>
            <p:nvSpPr>
              <p:cNvPr id="3" name="Content Placeholder 2">
                <a:extLst>
                  <a:ext uri="{FF2B5EF4-FFF2-40B4-BE49-F238E27FC236}">
                    <a16:creationId xmlns:a16="http://schemas.microsoft.com/office/drawing/2014/main" id="{E0DFA73A-346C-58C3-18E7-513C71E2846A}"/>
                  </a:ext>
                </a:extLst>
              </p:cNvPr>
              <p:cNvSpPr>
                <a:spLocks noGrp="1" noRot="1" noChangeAspect="1" noMove="1" noResize="1" noEditPoints="1" noAdjustHandles="1" noChangeArrowheads="1" noChangeShapeType="1" noTextEdit="1"/>
              </p:cNvSpPr>
              <p:nvPr>
                <p:ph idx="1"/>
              </p:nvPr>
            </p:nvSpPr>
            <p:spPr>
              <a:xfrm>
                <a:off x="1295400" y="1895913"/>
                <a:ext cx="9601200" cy="3959604"/>
              </a:xfrm>
              <a:blipFill>
                <a:blip r:embed="rId2"/>
                <a:stretch>
                  <a:fillRect l="-793" t="-2556" r="-1453"/>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20</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err="1"/>
              <a:t>Epideep</a:t>
            </a:r>
            <a:endParaRPr lang="en-US" i="1" dirty="0"/>
          </a:p>
        </p:txBody>
      </p:sp>
    </p:spTree>
    <p:extLst>
      <p:ext uri="{BB962C8B-B14F-4D97-AF65-F5344CB8AC3E}">
        <p14:creationId xmlns:p14="http://schemas.microsoft.com/office/powerpoint/2010/main" val="253271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Results- </a:t>
            </a:r>
            <a:r>
              <a:rPr lang="en-US" sz="3200" i="1" dirty="0" err="1"/>
              <a:t>EpiDeep</a:t>
            </a:r>
            <a:endParaRPr lang="en-US" i="1" dirty="0"/>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lstStyle/>
          <a:p>
            <a:pPr marL="0" indent="0">
              <a:buNone/>
            </a:pPr>
            <a:r>
              <a:rPr lang="en-US" dirty="0"/>
              <a:t>Delayed Data Arrival</a:t>
            </a:r>
          </a:p>
          <a:p>
            <a:pPr marL="0" indent="0">
              <a:buNone/>
            </a:pPr>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21</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sz="1800" i="1" dirty="0" err="1"/>
              <a:t>EpiDeep</a:t>
            </a:r>
            <a:endParaRPr lang="en-US" i="1" dirty="0"/>
          </a:p>
        </p:txBody>
      </p:sp>
      <p:pic>
        <p:nvPicPr>
          <p:cNvPr id="8" name="Picture 7" descr="Chart, bar chart&#10;&#10;Description automatically generated">
            <a:extLst>
              <a:ext uri="{FF2B5EF4-FFF2-40B4-BE49-F238E27FC236}">
                <a16:creationId xmlns:a16="http://schemas.microsoft.com/office/drawing/2014/main" id="{6A8008A0-6762-CD6B-7C46-2E27A4C0059C}"/>
              </a:ext>
            </a:extLst>
          </p:cNvPr>
          <p:cNvPicPr>
            <a:picLocks noChangeAspect="1"/>
          </p:cNvPicPr>
          <p:nvPr/>
        </p:nvPicPr>
        <p:blipFill>
          <a:blip r:embed="rId2"/>
          <a:stretch>
            <a:fillRect/>
          </a:stretch>
        </p:blipFill>
        <p:spPr>
          <a:xfrm>
            <a:off x="2332140" y="2595008"/>
            <a:ext cx="7274998" cy="3126283"/>
          </a:xfrm>
          <a:prstGeom prst="rect">
            <a:avLst/>
          </a:prstGeom>
        </p:spPr>
      </p:pic>
    </p:spTree>
    <p:extLst>
      <p:ext uri="{BB962C8B-B14F-4D97-AF65-F5344CB8AC3E}">
        <p14:creationId xmlns:p14="http://schemas.microsoft.com/office/powerpoint/2010/main" val="410904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Results- </a:t>
            </a:r>
            <a:r>
              <a:rPr lang="en-US" sz="3200" i="1" dirty="0" err="1"/>
              <a:t>EpiDeep</a:t>
            </a:r>
            <a:endParaRPr lang="en-US" i="1" dirty="0"/>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lstStyle/>
          <a:p>
            <a:pPr marL="0" indent="0">
              <a:buNone/>
            </a:pPr>
            <a:r>
              <a:rPr lang="en-US" dirty="0"/>
              <a:t>Regional Forecasting</a:t>
            </a:r>
          </a:p>
          <a:p>
            <a:pPr marL="0" indent="0">
              <a:buNone/>
            </a:pPr>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22</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sz="1800" i="1" dirty="0" err="1"/>
              <a:t>EpiDeep</a:t>
            </a:r>
            <a:endParaRPr lang="en-US" i="1" dirty="0"/>
          </a:p>
        </p:txBody>
      </p:sp>
      <p:pic>
        <p:nvPicPr>
          <p:cNvPr id="9" name="Picture 8" descr="Chart, bar chart&#10;&#10;Description automatically generated">
            <a:extLst>
              <a:ext uri="{FF2B5EF4-FFF2-40B4-BE49-F238E27FC236}">
                <a16:creationId xmlns:a16="http://schemas.microsoft.com/office/drawing/2014/main" id="{A32B34DB-FDA2-D690-1A0E-78E82515BAAA}"/>
              </a:ext>
            </a:extLst>
          </p:cNvPr>
          <p:cNvPicPr>
            <a:picLocks noChangeAspect="1"/>
          </p:cNvPicPr>
          <p:nvPr/>
        </p:nvPicPr>
        <p:blipFill>
          <a:blip r:embed="rId2"/>
          <a:stretch>
            <a:fillRect/>
          </a:stretch>
        </p:blipFill>
        <p:spPr>
          <a:xfrm>
            <a:off x="3030583" y="2313500"/>
            <a:ext cx="6873525" cy="3329655"/>
          </a:xfrm>
          <a:prstGeom prst="rect">
            <a:avLst/>
          </a:prstGeom>
        </p:spPr>
      </p:pic>
    </p:spTree>
    <p:extLst>
      <p:ext uri="{BB962C8B-B14F-4D97-AF65-F5344CB8AC3E}">
        <p14:creationId xmlns:p14="http://schemas.microsoft.com/office/powerpoint/2010/main" val="429066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C72F-B148-290B-ACCE-4DC73A639086}"/>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2F04991-8AFD-3300-E1E6-C9DBA98999E4}"/>
              </a:ext>
            </a:extLst>
          </p:cNvPr>
          <p:cNvSpPr>
            <a:spLocks noGrp="1"/>
          </p:cNvSpPr>
          <p:nvPr>
            <p:ph idx="1"/>
          </p:nvPr>
        </p:nvSpPr>
        <p:spPr>
          <a:xfrm>
            <a:off x="1295400" y="1526796"/>
            <a:ext cx="9601200" cy="4546833"/>
          </a:xfrm>
        </p:spPr>
        <p:txBody>
          <a:bodyPr>
            <a:normAutofit/>
          </a:bodyPr>
          <a:lstStyle/>
          <a:p>
            <a:r>
              <a:rPr lang="en-US" sz="2600" dirty="0"/>
              <a:t>Introduction</a:t>
            </a:r>
          </a:p>
          <a:p>
            <a:r>
              <a:rPr lang="en-US" sz="2600" dirty="0"/>
              <a:t>Problem Setting</a:t>
            </a:r>
          </a:p>
          <a:p>
            <a:r>
              <a:rPr lang="en-US" sz="2600" dirty="0">
                <a:solidFill>
                  <a:srgbClr val="FF0000"/>
                </a:solidFill>
              </a:rPr>
              <a:t>Models</a:t>
            </a:r>
          </a:p>
          <a:p>
            <a:pPr lvl="1"/>
            <a:r>
              <a:rPr lang="en-US" sz="2400" dirty="0"/>
              <a:t>Paper 1: </a:t>
            </a:r>
            <a:r>
              <a:rPr lang="en-US" sz="2400" dirty="0" err="1"/>
              <a:t>EpiDeep</a:t>
            </a:r>
            <a:endParaRPr lang="en-US" sz="2400" dirty="0"/>
          </a:p>
          <a:p>
            <a:pPr lvl="1"/>
            <a:r>
              <a:rPr lang="en-US" sz="2400" dirty="0">
                <a:solidFill>
                  <a:srgbClr val="FF0000"/>
                </a:solidFill>
              </a:rPr>
              <a:t>Paper 2: Cali-Net</a:t>
            </a:r>
          </a:p>
          <a:p>
            <a:pPr lvl="1"/>
            <a:r>
              <a:rPr lang="en-US" sz="2400" dirty="0"/>
              <a:t>Paper 3: </a:t>
            </a:r>
            <a:r>
              <a:rPr lang="en-US" sz="2400" dirty="0" err="1"/>
              <a:t>EpiFNP</a:t>
            </a:r>
            <a:endParaRPr lang="en-US" sz="2400" dirty="0"/>
          </a:p>
          <a:p>
            <a:r>
              <a:rPr lang="en-US" sz="2600" dirty="0"/>
              <a:t>Discussion</a:t>
            </a:r>
          </a:p>
        </p:txBody>
      </p:sp>
      <p:sp>
        <p:nvSpPr>
          <p:cNvPr id="4" name="Slide Number Placeholder 3">
            <a:extLst>
              <a:ext uri="{FF2B5EF4-FFF2-40B4-BE49-F238E27FC236}">
                <a16:creationId xmlns:a16="http://schemas.microsoft.com/office/drawing/2014/main" id="{2C2C582F-0317-F6E1-9941-CD4A9620DA68}"/>
              </a:ext>
            </a:extLst>
          </p:cNvPr>
          <p:cNvSpPr>
            <a:spLocks noGrp="1"/>
          </p:cNvSpPr>
          <p:nvPr>
            <p:ph type="sldNum" sz="quarter" idx="12"/>
          </p:nvPr>
        </p:nvSpPr>
        <p:spPr/>
        <p:txBody>
          <a:bodyPr/>
          <a:lstStyle/>
          <a:p>
            <a:fld id="{E31375A4-56A4-47D6-9801-1991572033F7}" type="slidenum">
              <a:rPr lang="en-US" smtClean="0"/>
              <a:t>23</a:t>
            </a:fld>
            <a:endParaRPr lang="en-US"/>
          </a:p>
        </p:txBody>
      </p:sp>
    </p:spTree>
    <p:extLst>
      <p:ext uri="{BB962C8B-B14F-4D97-AF65-F5344CB8AC3E}">
        <p14:creationId xmlns:p14="http://schemas.microsoft.com/office/powerpoint/2010/main" val="309090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Context</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dirty="0">
                <a:solidFill>
                  <a:schemeClr val="tx1">
                    <a:lumMod val="95000"/>
                  </a:schemeClr>
                </a:solidFill>
              </a:rPr>
              <a:t>During the early stages of COVID-19, </a:t>
            </a:r>
            <a:r>
              <a:rPr lang="en-US" dirty="0" err="1">
                <a:solidFill>
                  <a:schemeClr val="tx1">
                    <a:lumMod val="95000"/>
                  </a:schemeClr>
                </a:solidFill>
              </a:rPr>
              <a:t>wILI</a:t>
            </a:r>
            <a:r>
              <a:rPr lang="en-US" dirty="0">
                <a:solidFill>
                  <a:schemeClr val="tx1">
                    <a:lumMod val="95000"/>
                  </a:schemeClr>
                </a:solidFill>
              </a:rPr>
              <a:t> counts were getting contaminated by COVID-19 case numbers</a:t>
            </a:r>
          </a:p>
          <a:p>
            <a:r>
              <a:rPr lang="en-US" dirty="0">
                <a:solidFill>
                  <a:schemeClr val="tx1">
                    <a:lumMod val="95000"/>
                  </a:schemeClr>
                </a:solidFill>
              </a:rPr>
              <a:t>This was due to symptomatic similarities of COVID and influenza, which called for a framework which can disambiguate trends between historical strains and new emerging strains during the flu season</a:t>
            </a:r>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24</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Cali-NET</a:t>
            </a:r>
          </a:p>
        </p:txBody>
      </p:sp>
      <p:pic>
        <p:nvPicPr>
          <p:cNvPr id="8" name="Picture 7" descr="Diagram&#10;&#10;Description automatically generated">
            <a:extLst>
              <a:ext uri="{FF2B5EF4-FFF2-40B4-BE49-F238E27FC236}">
                <a16:creationId xmlns:a16="http://schemas.microsoft.com/office/drawing/2014/main" id="{8F6B8D65-DE0A-50A6-8543-FAF460C38704}"/>
              </a:ext>
            </a:extLst>
          </p:cNvPr>
          <p:cNvPicPr>
            <a:picLocks noChangeAspect="1"/>
          </p:cNvPicPr>
          <p:nvPr/>
        </p:nvPicPr>
        <p:blipFill>
          <a:blip r:embed="rId2"/>
          <a:stretch>
            <a:fillRect/>
          </a:stretch>
        </p:blipFill>
        <p:spPr>
          <a:xfrm>
            <a:off x="3540154" y="3708519"/>
            <a:ext cx="5380566" cy="2396673"/>
          </a:xfrm>
          <a:prstGeom prst="rect">
            <a:avLst/>
          </a:prstGeom>
        </p:spPr>
      </p:pic>
    </p:spTree>
    <p:extLst>
      <p:ext uri="{BB962C8B-B14F-4D97-AF65-F5344CB8AC3E}">
        <p14:creationId xmlns:p14="http://schemas.microsoft.com/office/powerpoint/2010/main" val="83501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How to Incorporate COVID-19?</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dirty="0">
                <a:solidFill>
                  <a:schemeClr val="tx1">
                    <a:lumMod val="95000"/>
                  </a:schemeClr>
                </a:solidFill>
              </a:rPr>
              <a:t>Leverage external COVID-19 related signals:  </a:t>
            </a:r>
            <a:r>
              <a:rPr lang="en-US" dirty="0">
                <a:solidFill>
                  <a:srgbClr val="FF0000"/>
                </a:solidFill>
              </a:rPr>
              <a:t>(Very Less Data Exists)</a:t>
            </a:r>
          </a:p>
          <a:p>
            <a:pPr lvl="1"/>
            <a:r>
              <a:rPr lang="en-US" dirty="0">
                <a:solidFill>
                  <a:schemeClr val="tx1">
                    <a:lumMod val="95000"/>
                  </a:schemeClr>
                </a:solidFill>
              </a:rPr>
              <a:t>Confirmed Cases</a:t>
            </a:r>
          </a:p>
          <a:p>
            <a:pPr lvl="1"/>
            <a:r>
              <a:rPr lang="en-US" dirty="0">
                <a:solidFill>
                  <a:schemeClr val="tx1">
                    <a:lumMod val="95000"/>
                  </a:schemeClr>
                </a:solidFill>
              </a:rPr>
              <a:t>Hospitalizations</a:t>
            </a:r>
          </a:p>
          <a:p>
            <a:pPr lvl="1"/>
            <a:r>
              <a:rPr lang="en-US" dirty="0">
                <a:solidFill>
                  <a:schemeClr val="tx1">
                    <a:lumMod val="95000"/>
                  </a:schemeClr>
                </a:solidFill>
              </a:rPr>
              <a:t>Emergency Room Visits</a:t>
            </a:r>
          </a:p>
          <a:p>
            <a:r>
              <a:rPr lang="en-US" dirty="0">
                <a:solidFill>
                  <a:schemeClr val="tx1">
                    <a:lumMod val="95000"/>
                  </a:schemeClr>
                </a:solidFill>
              </a:rPr>
              <a:t>Utilization of Transfer Learning and Knowledge Distillation Techniques to ensure effective transfer of COVID-19 knowledge to the historical </a:t>
            </a:r>
            <a:r>
              <a:rPr lang="en-US" dirty="0" err="1">
                <a:solidFill>
                  <a:schemeClr val="tx1">
                    <a:lumMod val="95000"/>
                  </a:schemeClr>
                </a:solidFill>
              </a:rPr>
              <a:t>wILI</a:t>
            </a:r>
            <a:r>
              <a:rPr lang="en-US" dirty="0">
                <a:solidFill>
                  <a:schemeClr val="tx1">
                    <a:lumMod val="95000"/>
                  </a:schemeClr>
                </a:solidFill>
              </a:rPr>
              <a:t> trends</a:t>
            </a:r>
          </a:p>
          <a:p>
            <a:r>
              <a:rPr lang="en-US" dirty="0">
                <a:solidFill>
                  <a:schemeClr val="tx1">
                    <a:lumMod val="95000"/>
                  </a:schemeClr>
                </a:solidFill>
              </a:rPr>
              <a:t>To alleviate data paucity, a single global architecture with explicit spatial constraints is trained to model COVID-ILI trends of all regions </a:t>
            </a:r>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25</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Cali-NET</a:t>
            </a:r>
          </a:p>
        </p:txBody>
      </p:sp>
    </p:spTree>
    <p:extLst>
      <p:ext uri="{BB962C8B-B14F-4D97-AF65-F5344CB8AC3E}">
        <p14:creationId xmlns:p14="http://schemas.microsoft.com/office/powerpoint/2010/main" val="334189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Exogenous COVID-19 Signals</a:t>
            </a:r>
          </a:p>
        </p:txBody>
      </p:sp>
      <p:pic>
        <p:nvPicPr>
          <p:cNvPr id="8" name="Content Placeholder 7" descr="A picture containing text&#10;&#10;Description automatically generated">
            <a:extLst>
              <a:ext uri="{FF2B5EF4-FFF2-40B4-BE49-F238E27FC236}">
                <a16:creationId xmlns:a16="http://schemas.microsoft.com/office/drawing/2014/main" id="{7B677A72-AD90-1AB0-346C-FDD1ABAC9312}"/>
              </a:ext>
            </a:extLst>
          </p:cNvPr>
          <p:cNvPicPr>
            <a:picLocks noGrp="1" noChangeAspect="1"/>
          </p:cNvPicPr>
          <p:nvPr>
            <p:ph idx="1"/>
          </p:nvPr>
        </p:nvPicPr>
        <p:blipFill>
          <a:blip r:embed="rId4"/>
          <a:stretch>
            <a:fillRect/>
          </a:stretch>
        </p:blipFill>
        <p:spPr>
          <a:xfrm>
            <a:off x="1295400" y="2663865"/>
            <a:ext cx="9601200" cy="2424033"/>
          </a:xfrm>
        </p:spPr>
      </p:pic>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07852"/>
            <a:ext cx="10055710" cy="650147"/>
          </a:xfrm>
        </p:spPr>
        <p:txBody>
          <a:bodyPr/>
          <a:lstStyle/>
          <a:p>
            <a:r>
              <a:rPr lang="en-US" sz="800" dirty="0"/>
              <a:t>COVID-Tracking. 2020. The COVID Tracking Project. URL </a:t>
            </a:r>
            <a:r>
              <a:rPr lang="en-US" sz="800" dirty="0">
                <a:hlinkClick r:id="rId5"/>
              </a:rPr>
              <a:t>https://covidtracking.com</a:t>
            </a:r>
            <a:endParaRPr lang="en-US" sz="800" dirty="0"/>
          </a:p>
          <a:p>
            <a:r>
              <a:rPr lang="en-US" sz="800" dirty="0"/>
              <a:t>JHU. 2020. JHU CSSE COVID-19 Dashboard. URL </a:t>
            </a:r>
            <a:r>
              <a:rPr lang="en-US" sz="800" dirty="0">
                <a:hlinkClick r:id="rId6"/>
              </a:rPr>
              <a:t>https://coronavirus.jhu.edu/map.html</a:t>
            </a:r>
            <a:endParaRPr lang="en-US" sz="800" dirty="0"/>
          </a:p>
          <a:p>
            <a:r>
              <a:rPr lang="en-US" sz="800" dirty="0" err="1"/>
              <a:t>Dredze</a:t>
            </a:r>
            <a:r>
              <a:rPr lang="en-US" sz="800" dirty="0"/>
              <a:t>, M.; Cheng, R.; Paul, M. J.; and </a:t>
            </a:r>
            <a:r>
              <a:rPr lang="en-US" sz="800" dirty="0" err="1"/>
              <a:t>Broniatowski</a:t>
            </a:r>
            <a:r>
              <a:rPr lang="en-US" sz="800" dirty="0"/>
              <a:t>, D. 2014. </a:t>
            </a:r>
            <a:r>
              <a:rPr lang="en-US" sz="800" dirty="0" err="1"/>
              <a:t>HealthTweets</a:t>
            </a:r>
            <a:r>
              <a:rPr lang="en-US" sz="800" dirty="0"/>
              <a:t>. org: a platform for public health surveillance using Twitter. In Workshops at the Twenty-Eighth AAAI Conference on Artificial Intelligence.</a:t>
            </a:r>
          </a:p>
          <a:p>
            <a:r>
              <a:rPr lang="en-US" sz="800" dirty="0"/>
              <a:t>Miller, A. C.; Singh, I.; Koehler, E.; and </a:t>
            </a:r>
            <a:r>
              <a:rPr lang="en-US" sz="800" dirty="0" err="1"/>
              <a:t>Polgreen</a:t>
            </a:r>
            <a:r>
              <a:rPr lang="en-US" sz="800" dirty="0"/>
              <a:t>, P. M. 2018. A smartphone-driven thermometer application for real-time population-and individual-level influenza surveillance. Clinical Infectious Diseases</a:t>
            </a:r>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26</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Cali-NET</a:t>
            </a:r>
          </a:p>
        </p:txBody>
      </p:sp>
    </p:spTree>
    <p:extLst>
      <p:ext uri="{BB962C8B-B14F-4D97-AF65-F5344CB8AC3E}">
        <p14:creationId xmlns:p14="http://schemas.microsoft.com/office/powerpoint/2010/main" val="603952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Model Architecture</a:t>
            </a:r>
          </a:p>
        </p:txBody>
      </p:sp>
      <p:pic>
        <p:nvPicPr>
          <p:cNvPr id="8" name="Content Placeholder 7" descr="Diagram, schematic&#10;&#10;Description automatically generated">
            <a:extLst>
              <a:ext uri="{FF2B5EF4-FFF2-40B4-BE49-F238E27FC236}">
                <a16:creationId xmlns:a16="http://schemas.microsoft.com/office/drawing/2014/main" id="{02DDF473-42FC-F521-0667-F6CC4FDD5E06}"/>
              </a:ext>
            </a:extLst>
          </p:cNvPr>
          <p:cNvPicPr>
            <a:picLocks noGrp="1" noChangeAspect="1"/>
          </p:cNvPicPr>
          <p:nvPr>
            <p:ph idx="1"/>
          </p:nvPr>
        </p:nvPicPr>
        <p:blipFill>
          <a:blip r:embed="rId2"/>
          <a:stretch>
            <a:fillRect/>
          </a:stretch>
        </p:blipFill>
        <p:spPr>
          <a:xfrm>
            <a:off x="1589056" y="1571917"/>
            <a:ext cx="8954535" cy="4586287"/>
          </a:xfrm>
        </p:spPr>
      </p:pic>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27</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Cali-NET</a:t>
            </a:r>
          </a:p>
        </p:txBody>
      </p:sp>
    </p:spTree>
    <p:extLst>
      <p:ext uri="{BB962C8B-B14F-4D97-AF65-F5344CB8AC3E}">
        <p14:creationId xmlns:p14="http://schemas.microsoft.com/office/powerpoint/2010/main" val="387786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a:xfrm>
            <a:off x="1295399" y="503853"/>
            <a:ext cx="9912531" cy="1142385"/>
          </a:xfrm>
        </p:spPr>
        <p:txBody>
          <a:bodyPr/>
          <a:lstStyle/>
          <a:p>
            <a:r>
              <a:rPr lang="en-US" i="1" dirty="0"/>
              <a:t>Learning Representations from Historical ILI Data and Heterogenous Transfer Learning</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a:xfrm>
                <a:off x="1295400" y="2368731"/>
                <a:ext cx="9601200" cy="3422469"/>
              </a:xfrm>
            </p:spPr>
            <p:txBody>
              <a:bodyPr/>
              <a:lstStyle/>
              <a:p>
                <a:r>
                  <a:rPr lang="en-US" dirty="0"/>
                  <a:t>The work adapts the Completely Heterogeneous Transfer Learning (CHTL) framework proposed previously</a:t>
                </a:r>
              </a:p>
              <a:p>
                <a:r>
                  <a:rPr lang="en-US" b="1" dirty="0"/>
                  <a:t>Source: </a:t>
                </a:r>
                <a:r>
                  <a:rPr lang="en-US" dirty="0"/>
                  <a:t>Modified </a:t>
                </a:r>
                <a:r>
                  <a:rPr lang="en-US" dirty="0" err="1"/>
                  <a:t>EpiDeep</a:t>
                </a:r>
                <a:r>
                  <a:rPr lang="en-US" dirty="0"/>
                  <a:t> embeddings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b="0" i="1" smtClean="0">
                            <a:latin typeface="Cambria Math" panose="02040503050406030204" pitchFamily="18" charset="0"/>
                          </a:rPr>
                          <m:t>𝑀</m:t>
                        </m:r>
                        <m:r>
                          <a:rPr lang="en-US" b="0" i="1" baseline="-25000" smtClean="0">
                            <a:latin typeface="Cambria Math" panose="02040503050406030204" pitchFamily="18" charset="0"/>
                          </a:rPr>
                          <m:t>𝑠</m:t>
                        </m:r>
                      </m:sup>
                    </m:sSup>
                  </m:oMath>
                </a14:m>
                <a:r>
                  <a:rPr lang="en-US" dirty="0"/>
                  <a:t>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m:t>
                        </m:r>
                      </m:e>
                      <m:sup>
                        <m:r>
                          <a:rPr lang="en-US" i="1" dirty="0" smtClean="0">
                            <a:latin typeface="Cambria Math" panose="02040503050406030204" pitchFamily="18" charset="0"/>
                          </a:rPr>
                          <m:t>𝑠</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𝑀</m:t>
                        </m:r>
                        <m:r>
                          <a:rPr lang="en-US" i="1" baseline="-25000">
                            <a:latin typeface="Cambria Math" panose="02040503050406030204" pitchFamily="18" charset="0"/>
                          </a:rPr>
                          <m:t>𝐽</m:t>
                        </m:r>
                      </m:sup>
                    </m:sSup>
                  </m:oMath>
                </a14:m>
                <a:r>
                  <a:rPr lang="en-US" dirty="0"/>
                  <a:t> </a:t>
                </a:r>
              </a:p>
              <a:p>
                <a:r>
                  <a:rPr lang="en-US" b="1" dirty="0"/>
                  <a:t>Target: </a:t>
                </a:r>
                <a:r>
                  <a:rPr lang="en-US" dirty="0"/>
                  <a:t>CAEM embeddings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𝑀</m:t>
                        </m:r>
                        <m:r>
                          <a:rPr lang="en-US" b="0" i="1" baseline="-25000" smtClean="0">
                            <a:latin typeface="Cambria Math" panose="02040503050406030204" pitchFamily="18" charset="0"/>
                          </a:rPr>
                          <m:t>𝑇</m:t>
                        </m:r>
                      </m:sup>
                    </m:sSup>
                  </m:oMath>
                </a14:m>
                <a:r>
                  <a:rPr lang="en-US" dirty="0"/>
                  <a:t>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m:t>
                        </m:r>
                      </m:e>
                      <m:sup>
                        <m:r>
                          <a:rPr lang="en-US" i="1" dirty="0" smtClean="0">
                            <a:latin typeface="Cambria Math" panose="02040503050406030204" pitchFamily="18" charset="0"/>
                          </a:rPr>
                          <m:t>𝑡</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𝑀</m:t>
                        </m:r>
                        <m:r>
                          <a:rPr lang="en-US" b="0" i="1" baseline="-25000" smtClean="0">
                            <a:latin typeface="Cambria Math" panose="02040503050406030204" pitchFamily="18" charset="0"/>
                          </a:rPr>
                          <m:t>𝐽</m:t>
                        </m:r>
                      </m:sup>
                    </m:sSup>
                  </m:oMath>
                </a14:m>
                <a:endParaRPr lang="en-US" baseline="-25000" dirty="0"/>
              </a:p>
              <a:p>
                <a:r>
                  <a:rPr lang="en-US" dirty="0"/>
                  <a:t>M</a:t>
                </a:r>
                <a:r>
                  <a:rPr lang="en-US" baseline="-25000" dirty="0"/>
                  <a:t>J</a:t>
                </a:r>
                <a:r>
                  <a:rPr lang="en-US" dirty="0"/>
                  <a:t> is the dimension of the joint latent embedding space where the overall Knowledge Transfer takes place </a:t>
                </a:r>
              </a:p>
            </p:txBody>
          </p:sp>
        </mc:Choice>
        <mc:Fallback xmlns="">
          <p:sp>
            <p:nvSpPr>
              <p:cNvPr id="7" name="Content Placeholder 6">
                <a:extLst>
                  <a:ext uri="{FF2B5EF4-FFF2-40B4-BE49-F238E27FC236}">
                    <a16:creationId xmlns:a16="http://schemas.microsoft.com/office/drawing/2014/main" id="{3D60D5EB-94A1-CCA4-8B45-6944392EC49E}"/>
                  </a:ext>
                </a:extLst>
              </p:cNvPr>
              <p:cNvSpPr>
                <a:spLocks noGrp="1" noRot="1" noChangeAspect="1" noMove="1" noResize="1" noEditPoints="1" noAdjustHandles="1" noChangeArrowheads="1" noChangeShapeType="1" noTextEdit="1"/>
              </p:cNvSpPr>
              <p:nvPr>
                <p:ph idx="1"/>
              </p:nvPr>
            </p:nvSpPr>
            <p:spPr>
              <a:xfrm>
                <a:off x="1295400" y="2368731"/>
                <a:ext cx="9601200" cy="3422469"/>
              </a:xfrm>
              <a:blipFill>
                <a:blip r:embed="rId2"/>
                <a:stretch>
                  <a:fillRect l="-793" t="-1845" r="-13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r>
              <a:rPr lang="en-US" sz="900" dirty="0"/>
              <a:t>S. Moon and J.G. </a:t>
            </a:r>
            <a:r>
              <a:rPr lang="en-US" sz="900" dirty="0" err="1"/>
              <a:t>Carbonell</a:t>
            </a:r>
            <a:r>
              <a:rPr lang="en-US" sz="900" dirty="0"/>
              <a:t>, “Completely Heterogeneous Transfer Learning with Attention-What And What Not To Transfer”, IJCAI 2017.</a:t>
            </a:r>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28</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77982" y="1494621"/>
            <a:ext cx="9249561" cy="369332"/>
          </a:xfrm>
          <a:prstGeom prst="rect">
            <a:avLst/>
          </a:prstGeom>
          <a:noFill/>
        </p:spPr>
        <p:txBody>
          <a:bodyPr wrap="square" rtlCol="0">
            <a:spAutoFit/>
          </a:bodyPr>
          <a:lstStyle/>
          <a:p>
            <a:r>
              <a:rPr lang="en-US" i="1" dirty="0"/>
              <a:t>Cali-NET</a:t>
            </a:r>
          </a:p>
        </p:txBody>
      </p:sp>
    </p:spTree>
    <p:extLst>
      <p:ext uri="{BB962C8B-B14F-4D97-AF65-F5344CB8AC3E}">
        <p14:creationId xmlns:p14="http://schemas.microsoft.com/office/powerpoint/2010/main" val="291258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COVID-Augmented Exogenous Model (CAEM)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dirty="0">
                    <a:solidFill>
                      <a:schemeClr val="tx1">
                        <a:lumMod val="95000"/>
                      </a:schemeClr>
                    </a:solidFill>
                  </a:rPr>
                  <a:t>Jointly Models all regions exploiting regional interplay characteristics</a:t>
                </a:r>
              </a:p>
              <a:p>
                <a:r>
                  <a:rPr lang="en-US" dirty="0">
                    <a:solidFill>
                      <a:schemeClr val="tx1">
                        <a:lumMod val="95000"/>
                      </a:schemeClr>
                    </a:solidFill>
                  </a:rPr>
                  <a:t>G= (V,E)   V: Regions       E: Exists of 2 vertices border each other</a:t>
                </a:r>
              </a:p>
              <a:p>
                <a:r>
                  <a:rPr lang="en-US" dirty="0">
                    <a:solidFill>
                      <a:schemeClr val="tx1">
                        <a:lumMod val="95000"/>
                      </a:schemeClr>
                    </a:solidFill>
                  </a:rPr>
                  <a:t>Adjacency matrix of G (A) </a:t>
                </a:r>
                <a14:m>
                  <m:oMath xmlns:m="http://schemas.openxmlformats.org/officeDocument/2006/math">
                    <m:groupChr>
                      <m:groupChrPr>
                        <m:chr m:val="→"/>
                        <m:vertJc m:val="bot"/>
                        <m:ctrlPr>
                          <a:rPr lang="en-US" i="1" smtClean="0">
                            <a:solidFill>
                              <a:schemeClr val="tx1">
                                <a:lumMod val="95000"/>
                              </a:schemeClr>
                            </a:solidFill>
                            <a:latin typeface="Cambria Math" panose="02040503050406030204" pitchFamily="18" charset="0"/>
                          </a:rPr>
                        </m:ctrlPr>
                      </m:groupChrPr>
                      <m:e>
                        <m:r>
                          <m:rPr>
                            <m:brk m:alnAt="2"/>
                          </m:rPr>
                          <a:rPr lang="en-US" b="0" i="1" smtClean="0">
                            <a:solidFill>
                              <a:schemeClr val="tx1">
                                <a:lumMod val="95000"/>
                              </a:schemeClr>
                            </a:solidFill>
                            <a:latin typeface="Cambria Math" panose="02040503050406030204" pitchFamily="18" charset="0"/>
                          </a:rPr>
                          <m:t>𝐴</m:t>
                        </m:r>
                        <m:r>
                          <a:rPr lang="en-US" i="1">
                            <a:solidFill>
                              <a:schemeClr val="tx1">
                                <a:lumMod val="95000"/>
                              </a:schemeClr>
                            </a:solidFill>
                            <a:latin typeface="Cambria Math" panose="02040503050406030204" pitchFamily="18" charset="0"/>
                          </a:rPr>
                          <m:t>𝑢𝑡𝑜𝑒𝑛𝑐𝑜𝑑𝑒𝑟</m:t>
                        </m:r>
                      </m:e>
                    </m:groupChr>
                  </m:oMath>
                </a14:m>
                <a:r>
                  <a:rPr lang="en-US" dirty="0">
                    <a:solidFill>
                      <a:schemeClr val="tx1">
                        <a:lumMod val="95000"/>
                      </a:schemeClr>
                    </a:solidFill>
                  </a:rPr>
                  <a:t> Regional embedding </a:t>
                </a:r>
                <a14:m>
                  <m:oMath xmlns:m="http://schemas.openxmlformats.org/officeDocument/2006/math">
                    <m:sSubSup>
                      <m:sSubSupPr>
                        <m:ctrlPr>
                          <a:rPr lang="en-US" i="1">
                            <a:solidFill>
                              <a:schemeClr val="tx1">
                                <a:lumMod val="95000"/>
                              </a:schemeClr>
                            </a:solidFill>
                            <a:latin typeface="Cambria Math" panose="02040503050406030204" pitchFamily="18" charset="0"/>
                          </a:rPr>
                        </m:ctrlPr>
                      </m:sSubSupPr>
                      <m:e>
                        <m:r>
                          <a:rPr lang="en-US" b="0" i="1" smtClean="0">
                            <a:solidFill>
                              <a:schemeClr val="tx1">
                                <a:lumMod val="95000"/>
                              </a:schemeClr>
                            </a:solidFill>
                            <a:latin typeface="Cambria Math" panose="02040503050406030204" pitchFamily="18" charset="0"/>
                          </a:rPr>
                          <m:t>𝑟</m:t>
                        </m:r>
                      </m:e>
                      <m:sub>
                        <m:r>
                          <a:rPr lang="en-US" i="1">
                            <a:solidFill>
                              <a:schemeClr val="tx1">
                                <a:lumMod val="95000"/>
                              </a:schemeClr>
                            </a:solidFill>
                            <a:latin typeface="Cambria Math" panose="02040503050406030204" pitchFamily="18" charset="0"/>
                          </a:rPr>
                          <m:t>𝑖</m:t>
                        </m:r>
                      </m:sub>
                      <m:sup/>
                    </m:sSubSup>
                    <m:r>
                      <a:rPr lang="en-US" i="1">
                        <a:solidFill>
                          <a:schemeClr val="tx1">
                            <a:lumMod val="95000"/>
                          </a:schemeClr>
                        </a:solidFill>
                        <a:latin typeface="Cambria Math" panose="02040503050406030204" pitchFamily="18" charset="0"/>
                      </a:rPr>
                      <m:t>∈</m:t>
                    </m:r>
                    <m:r>
                      <a:rPr lang="en-US" b="0" i="1" baseline="-25000"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1 </m:t>
                        </m:r>
                        <m:r>
                          <m:rPr>
                            <m:sty m:val="p"/>
                          </m:rPr>
                          <a:rPr lang="el-GR" i="1">
                            <a:latin typeface="Cambria Math" panose="02040503050406030204" pitchFamily="18" charset="0"/>
                          </a:rPr>
                          <m:t>Χ</m:t>
                        </m:r>
                        <m:r>
                          <a:rPr lang="en-US" i="1">
                            <a:latin typeface="Cambria Math" panose="02040503050406030204" pitchFamily="18" charset="0"/>
                          </a:rPr>
                          <m:t> </m:t>
                        </m:r>
                        <m:r>
                          <a:rPr lang="en-US" i="1">
                            <a:latin typeface="Cambria Math" panose="02040503050406030204" pitchFamily="18" charset="0"/>
                          </a:rPr>
                          <m:t>h𝑟</m:t>
                        </m:r>
                      </m:sup>
                    </m:sSup>
                  </m:oMath>
                </a14:m>
                <a:r>
                  <a:rPr lang="en-US" b="0" baseline="-25000" dirty="0"/>
                  <a:t> </a:t>
                </a:r>
              </a:p>
              <a:p>
                <a:r>
                  <a:rPr lang="en-US" dirty="0">
                    <a:solidFill>
                      <a:schemeClr val="tx1">
                        <a:lumMod val="95000"/>
                      </a:schemeClr>
                    </a:solidFill>
                  </a:rPr>
                  <a:t>Exogenous Data Signals </a:t>
                </a:r>
                <a14:m>
                  <m:oMath xmlns:m="http://schemas.openxmlformats.org/officeDocument/2006/math">
                    <m:sSubSup>
                      <m:sSubSupPr>
                        <m:ctrlPr>
                          <a:rPr lang="en-US" b="0" i="1" smtClean="0">
                            <a:solidFill>
                              <a:schemeClr val="tx1">
                                <a:lumMod val="95000"/>
                              </a:schemeClr>
                            </a:solidFill>
                            <a:latin typeface="Cambria Math" panose="02040503050406030204" pitchFamily="18" charset="0"/>
                          </a:rPr>
                        </m:ctrlPr>
                      </m:sSubSupPr>
                      <m:e>
                        <m:r>
                          <a:rPr lang="en-US" b="0" i="1" smtClean="0">
                            <a:solidFill>
                              <a:schemeClr val="tx1">
                                <a:lumMod val="95000"/>
                              </a:schemeClr>
                            </a:solidFill>
                            <a:latin typeface="Cambria Math" panose="02040503050406030204" pitchFamily="18" charset="0"/>
                          </a:rPr>
                          <m:t>𝑥</m:t>
                        </m:r>
                      </m:e>
                      <m:sub>
                        <m:r>
                          <a:rPr lang="en-US" b="0" i="1" smtClean="0">
                            <a:solidFill>
                              <a:schemeClr val="tx1">
                                <a:lumMod val="95000"/>
                              </a:schemeClr>
                            </a:solidFill>
                            <a:latin typeface="Cambria Math" panose="02040503050406030204" pitchFamily="18" charset="0"/>
                          </a:rPr>
                          <m:t>𝑖</m:t>
                        </m:r>
                      </m:sub>
                      <m:sup>
                        <m:r>
                          <a:rPr lang="en-US" b="0" i="1" smtClean="0">
                            <a:solidFill>
                              <a:schemeClr val="tx1">
                                <a:lumMod val="95000"/>
                              </a:schemeClr>
                            </a:solidFill>
                            <a:latin typeface="Cambria Math" panose="02040503050406030204" pitchFamily="18" charset="0"/>
                          </a:rPr>
                          <m:t>𝑡</m:t>
                        </m:r>
                        <m:r>
                          <a:rPr lang="en-US" b="0" i="1" smtClean="0">
                            <a:solidFill>
                              <a:schemeClr val="tx1">
                                <a:lumMod val="95000"/>
                              </a:schemeClr>
                            </a:solidFill>
                            <a:latin typeface="Cambria Math" panose="02040503050406030204" pitchFamily="18" charset="0"/>
                          </a:rPr>
                          <m:t>−</m:t>
                        </m:r>
                        <m:r>
                          <m:rPr>
                            <m:sty m:val="p"/>
                          </m:rPr>
                          <a:rPr lang="el-GR" b="0" i="1" smtClean="0">
                            <a:solidFill>
                              <a:schemeClr val="tx1">
                                <a:lumMod val="95000"/>
                              </a:schemeClr>
                            </a:solidFill>
                            <a:latin typeface="Cambria Math" panose="02040503050406030204" pitchFamily="18" charset="0"/>
                          </a:rPr>
                          <m:t>λ</m:t>
                        </m:r>
                      </m:sup>
                    </m:sSubSup>
                    <m:r>
                      <a:rPr lang="en-US" b="0" i="1" smtClean="0">
                        <a:solidFill>
                          <a:schemeClr val="tx1">
                            <a:lumMod val="95000"/>
                          </a:schemeClr>
                        </a:solidFill>
                        <a:latin typeface="Cambria Math" panose="02040503050406030204" pitchFamily="18" charset="0"/>
                      </a:rPr>
                      <m:t>∈</m:t>
                    </m:r>
                  </m:oMath>
                </a14:m>
                <a:r>
                  <a:rPr lang="en-US" dirty="0">
                    <a:solidFill>
                      <a:schemeClr val="tx1">
                        <a:lumMod val="95000"/>
                      </a:schemeClr>
                    </a:solidFill>
                  </a:rPr>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1 </m:t>
                        </m:r>
                        <m:r>
                          <m:rPr>
                            <m:sty m:val="p"/>
                          </m:rPr>
                          <a:rPr lang="el-GR" i="1">
                            <a:latin typeface="Cambria Math" panose="02040503050406030204" pitchFamily="18" charset="0"/>
                          </a:rPr>
                          <m:t>Χ</m:t>
                        </m:r>
                        <m:r>
                          <a:rPr lang="en-US" i="1">
                            <a:latin typeface="Cambria Math" panose="02040503050406030204" pitchFamily="18" charset="0"/>
                          </a:rPr>
                          <m:t> </m:t>
                        </m:r>
                        <m:r>
                          <a:rPr lang="en-US" b="0" i="1" smtClean="0">
                            <a:latin typeface="Cambria Math" panose="02040503050406030204" pitchFamily="18" charset="0"/>
                          </a:rPr>
                          <m:t>𝑙</m:t>
                        </m:r>
                      </m:sup>
                    </m:sSup>
                  </m:oMath>
                </a14:m>
                <a:r>
                  <a:rPr lang="en-US" dirty="0">
                    <a:solidFill>
                      <a:schemeClr val="tx1">
                        <a:lumMod val="95000"/>
                      </a:schemeClr>
                    </a:solidFill>
                  </a:rPr>
                  <a:t> for week t-</a:t>
                </a:r>
                <a:r>
                  <a:rPr lang="el-GR" dirty="0">
                    <a:solidFill>
                      <a:schemeClr val="tx1">
                        <a:lumMod val="95000"/>
                      </a:schemeClr>
                    </a:solidFill>
                  </a:rPr>
                  <a:t>λ</a:t>
                </a:r>
                <a:endParaRPr lang="en-US" dirty="0">
                  <a:solidFill>
                    <a:schemeClr val="tx1">
                      <a:lumMod val="95000"/>
                    </a:schemeClr>
                  </a:solidFill>
                </a:endParaRPr>
              </a:p>
              <a:p>
                <a14:m>
                  <m:oMath xmlns:m="http://schemas.openxmlformats.org/officeDocument/2006/math">
                    <m:sSubSup>
                      <m:sSubSupPr>
                        <m:ctrlPr>
                          <a:rPr lang="en-US" b="0" i="1" smtClean="0">
                            <a:solidFill>
                              <a:schemeClr val="tx1">
                                <a:lumMod val="95000"/>
                              </a:schemeClr>
                            </a:solidFill>
                            <a:latin typeface="Cambria Math" panose="02040503050406030204" pitchFamily="18" charset="0"/>
                          </a:rPr>
                        </m:ctrlPr>
                      </m:sSubSupPr>
                      <m:e>
                        <m:r>
                          <a:rPr lang="en-US" b="0" i="1" smtClean="0">
                            <a:solidFill>
                              <a:schemeClr val="tx1">
                                <a:lumMod val="95000"/>
                              </a:schemeClr>
                            </a:solidFill>
                            <a:latin typeface="Cambria Math" panose="02040503050406030204" pitchFamily="18" charset="0"/>
                          </a:rPr>
                          <m:t>𝑥</m:t>
                        </m:r>
                      </m:e>
                      <m:sub>
                        <m:r>
                          <a:rPr lang="en-US" b="0" i="1" smtClean="0">
                            <a:solidFill>
                              <a:schemeClr val="tx1">
                                <a:lumMod val="95000"/>
                              </a:schemeClr>
                            </a:solidFill>
                            <a:latin typeface="Cambria Math" panose="02040503050406030204" pitchFamily="18" charset="0"/>
                          </a:rPr>
                          <m:t>𝑖</m:t>
                        </m:r>
                      </m:sub>
                      <m:sup>
                        <m:r>
                          <a:rPr lang="en-US" b="0" i="1" smtClean="0">
                            <a:solidFill>
                              <a:schemeClr val="tx1">
                                <a:lumMod val="95000"/>
                              </a:schemeClr>
                            </a:solidFill>
                            <a:latin typeface="Cambria Math" panose="02040503050406030204" pitchFamily="18" charset="0"/>
                          </a:rPr>
                          <m:t>𝑡</m:t>
                        </m:r>
                        <m:r>
                          <a:rPr lang="en-US" b="0" i="1" smtClean="0">
                            <a:solidFill>
                              <a:schemeClr val="tx1">
                                <a:lumMod val="95000"/>
                              </a:schemeClr>
                            </a:solidFill>
                            <a:latin typeface="Cambria Math" panose="02040503050406030204" pitchFamily="18" charset="0"/>
                          </a:rPr>
                          <m:t>−</m:t>
                        </m:r>
                        <m:r>
                          <m:rPr>
                            <m:sty m:val="p"/>
                          </m:rPr>
                          <a:rPr lang="el-GR" b="0" i="1" smtClean="0">
                            <a:solidFill>
                              <a:schemeClr val="tx1">
                                <a:lumMod val="95000"/>
                              </a:schemeClr>
                            </a:solidFill>
                            <a:latin typeface="Cambria Math" panose="02040503050406030204" pitchFamily="18" charset="0"/>
                          </a:rPr>
                          <m:t>λ</m:t>
                        </m:r>
                      </m:sup>
                    </m:sSubSup>
                  </m:oMath>
                </a14:m>
                <a:r>
                  <a:rPr lang="en-US" dirty="0">
                    <a:solidFill>
                      <a:schemeClr val="tx1">
                        <a:lumMod val="95000"/>
                      </a:schemeClr>
                    </a:solidFill>
                  </a:rPr>
                  <a:t> = concat (</a:t>
                </a:r>
                <a14:m>
                  <m:oMath xmlns:m="http://schemas.openxmlformats.org/officeDocument/2006/math">
                    <m:sSubSup>
                      <m:sSubSupPr>
                        <m:ctrlPr>
                          <a:rPr lang="en-US" i="1">
                            <a:solidFill>
                              <a:schemeClr val="tx1">
                                <a:lumMod val="95000"/>
                              </a:schemeClr>
                            </a:solidFill>
                            <a:latin typeface="Cambria Math" panose="02040503050406030204" pitchFamily="18" charset="0"/>
                          </a:rPr>
                        </m:ctrlPr>
                      </m:sSubSupPr>
                      <m:e>
                        <m:r>
                          <a:rPr lang="en-US" i="1">
                            <a:solidFill>
                              <a:schemeClr val="tx1">
                                <a:lumMod val="95000"/>
                              </a:schemeClr>
                            </a:solidFill>
                            <a:latin typeface="Cambria Math" panose="02040503050406030204" pitchFamily="18" charset="0"/>
                          </a:rPr>
                          <m:t>𝑥</m:t>
                        </m:r>
                      </m:e>
                      <m:sub>
                        <m:r>
                          <a:rPr lang="en-US" i="1">
                            <a:solidFill>
                              <a:schemeClr val="tx1">
                                <a:lumMod val="95000"/>
                              </a:schemeClr>
                            </a:solidFill>
                            <a:latin typeface="Cambria Math" panose="02040503050406030204" pitchFamily="18" charset="0"/>
                          </a:rPr>
                          <m:t>𝑖</m:t>
                        </m:r>
                      </m:sub>
                      <m:sup>
                        <m:r>
                          <a:rPr lang="en-US" i="1">
                            <a:solidFill>
                              <a:schemeClr val="tx1">
                                <a:lumMod val="95000"/>
                              </a:schemeClr>
                            </a:solidFill>
                            <a:latin typeface="Cambria Math" panose="02040503050406030204" pitchFamily="18" charset="0"/>
                          </a:rPr>
                          <m:t>𝑡</m:t>
                        </m:r>
                        <m:r>
                          <a:rPr lang="en-US" i="1">
                            <a:solidFill>
                              <a:schemeClr val="tx1">
                                <a:lumMod val="95000"/>
                              </a:schemeClr>
                            </a:solidFill>
                            <a:latin typeface="Cambria Math" panose="02040503050406030204" pitchFamily="18" charset="0"/>
                          </a:rPr>
                          <m:t>−</m:t>
                        </m:r>
                        <m:r>
                          <m:rPr>
                            <m:sty m:val="p"/>
                          </m:rPr>
                          <a:rPr lang="el-GR" i="1">
                            <a:solidFill>
                              <a:schemeClr val="tx1">
                                <a:lumMod val="95000"/>
                              </a:schemeClr>
                            </a:solidFill>
                            <a:latin typeface="Cambria Math" panose="02040503050406030204" pitchFamily="18" charset="0"/>
                          </a:rPr>
                          <m:t>λ</m:t>
                        </m:r>
                      </m:sup>
                    </m:sSubSup>
                    <m:r>
                      <a:rPr lang="en-US" b="0" i="1" smtClean="0">
                        <a:solidFill>
                          <a:schemeClr val="tx1">
                            <a:lumMod val="95000"/>
                          </a:schemeClr>
                        </a:solidFill>
                        <a:latin typeface="Cambria Math" panose="02040503050406030204" pitchFamily="18" charset="0"/>
                      </a:rPr>
                      <m:t>, </m:t>
                    </m:r>
                  </m:oMath>
                </a14:m>
                <a:r>
                  <a:rPr lang="en-US" dirty="0" err="1">
                    <a:solidFill>
                      <a:schemeClr val="tx1">
                        <a:lumMod val="95000"/>
                      </a:schemeClr>
                    </a:solidFill>
                  </a:rPr>
                  <a:t>r</a:t>
                </a:r>
                <a:r>
                  <a:rPr lang="en-US" baseline="-25000" dirty="0" err="1">
                    <a:solidFill>
                      <a:schemeClr val="tx1">
                        <a:lumMod val="95000"/>
                      </a:schemeClr>
                    </a:solidFill>
                  </a:rPr>
                  <a:t>i</a:t>
                </a:r>
                <a:r>
                  <a:rPr lang="en-US" dirty="0">
                    <a:solidFill>
                      <a:schemeClr val="tx1">
                        <a:lumMod val="95000"/>
                      </a:schemeClr>
                    </a:solidFill>
                  </a:rPr>
                  <a:t> )   </a:t>
                </a:r>
              </a:p>
            </p:txBody>
          </p:sp>
        </mc:Choice>
        <mc:Fallback xmlns="">
          <p:sp>
            <p:nvSpPr>
              <p:cNvPr id="3" name="Content Placeholder 2">
                <a:extLst>
                  <a:ext uri="{FF2B5EF4-FFF2-40B4-BE49-F238E27FC236}">
                    <a16:creationId xmlns:a16="http://schemas.microsoft.com/office/drawing/2014/main" id="{E0DFA73A-346C-58C3-18E7-513C71E2846A}"/>
                  </a:ext>
                </a:extLst>
              </p:cNvPr>
              <p:cNvSpPr>
                <a:spLocks noGrp="1" noRot="1" noChangeAspect="1" noMove="1" noResize="1" noEditPoints="1" noAdjustHandles="1" noChangeArrowheads="1" noChangeShapeType="1" noTextEdit="1"/>
              </p:cNvSpPr>
              <p:nvPr>
                <p:ph idx="1"/>
              </p:nvPr>
            </p:nvSpPr>
            <p:spPr>
              <a:xfrm>
                <a:off x="1295400" y="1895913"/>
                <a:ext cx="9601200" cy="3959604"/>
              </a:xfrm>
              <a:blipFill>
                <a:blip r:embed="rId2"/>
                <a:stretch>
                  <a:fillRect l="-793" t="-1597"/>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29</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6296637" cy="369332"/>
          </a:xfrm>
          <a:prstGeom prst="rect">
            <a:avLst/>
          </a:prstGeom>
          <a:noFill/>
        </p:spPr>
        <p:txBody>
          <a:bodyPr wrap="square" rtlCol="0">
            <a:spAutoFit/>
          </a:bodyPr>
          <a:lstStyle/>
          <a:p>
            <a:r>
              <a:rPr lang="en-US" i="1" dirty="0"/>
              <a:t>Cali-NET</a:t>
            </a:r>
          </a:p>
        </p:txBody>
      </p:sp>
    </p:spTree>
    <p:extLst>
      <p:ext uri="{BB962C8B-B14F-4D97-AF65-F5344CB8AC3E}">
        <p14:creationId xmlns:p14="http://schemas.microsoft.com/office/powerpoint/2010/main" val="300563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Epidemics and Pandemics</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p:txBody>
          <a:bodyPr/>
          <a:lstStyle/>
          <a:p>
            <a:r>
              <a:rPr lang="en-US" dirty="0"/>
              <a:t>An </a:t>
            </a:r>
            <a:r>
              <a:rPr lang="en-US" b="1" dirty="0"/>
              <a:t>Epidemic</a:t>
            </a:r>
            <a:r>
              <a:rPr lang="en-US" dirty="0"/>
              <a:t> is defined as “a widespread occurrence of an infectious disease in a community at a particular time”</a:t>
            </a:r>
          </a:p>
          <a:p>
            <a:r>
              <a:rPr lang="en-US" dirty="0"/>
              <a:t>A </a:t>
            </a:r>
            <a:r>
              <a:rPr lang="en-US" b="1" dirty="0"/>
              <a:t>Pandemic</a:t>
            </a:r>
            <a:r>
              <a:rPr lang="en-US" dirty="0"/>
              <a:t> is defined as “an outbreak of a disease that occurs over a wide geographic area (such as multiple countries or continents) and typically affects a significant proportion of the population”</a:t>
            </a:r>
          </a:p>
          <a:p>
            <a:endParaRPr lang="en-US"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3</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Introduction</a:t>
            </a:r>
          </a:p>
        </p:txBody>
      </p:sp>
    </p:spTree>
    <p:extLst>
      <p:ext uri="{BB962C8B-B14F-4D97-AF65-F5344CB8AC3E}">
        <p14:creationId xmlns:p14="http://schemas.microsoft.com/office/powerpoint/2010/main" val="328223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CAEM Continued</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772356"/>
            <a:ext cx="9601200" cy="4581791"/>
          </a:xfrm>
        </p:spPr>
        <p:txBody>
          <a:bodyPr>
            <a:normAutofit/>
          </a:bodyPr>
          <a:lstStyle/>
          <a:p>
            <a:r>
              <a:rPr lang="en-US" dirty="0">
                <a:solidFill>
                  <a:schemeClr val="tx1">
                    <a:lumMod val="95000"/>
                  </a:schemeClr>
                </a:solidFill>
              </a:rPr>
              <a:t>The previously shown concatenated vector is passed through a GRU</a:t>
            </a:r>
          </a:p>
          <a:p>
            <a:r>
              <a:rPr lang="en-US" dirty="0">
                <a:solidFill>
                  <a:schemeClr val="tx1">
                    <a:lumMod val="95000"/>
                  </a:schemeClr>
                </a:solidFill>
              </a:rPr>
              <a:t>GRU encodes temporal dependencies using data from week t-W to t-1 to predict values up to week </a:t>
            </a:r>
            <a:r>
              <a:rPr lang="en-US" dirty="0" err="1">
                <a:solidFill>
                  <a:schemeClr val="tx1">
                    <a:lumMod val="95000"/>
                  </a:schemeClr>
                </a:solidFill>
              </a:rPr>
              <a:t>t+k</a:t>
            </a:r>
            <a:endParaRPr lang="en-US" dirty="0">
              <a:solidFill>
                <a:schemeClr val="tx1">
                  <a:lumMod val="95000"/>
                </a:schemeClr>
              </a:solidFill>
            </a:endParaRPr>
          </a:p>
          <a:p>
            <a:r>
              <a:rPr lang="en-US" dirty="0">
                <a:solidFill>
                  <a:schemeClr val="tx1">
                    <a:lumMod val="95000"/>
                  </a:schemeClr>
                </a:solidFill>
              </a:rPr>
              <a:t>The overall optimization objective for CAEM is: </a:t>
            </a:r>
          </a:p>
          <a:p>
            <a:endParaRPr lang="en-US" dirty="0">
              <a:solidFill>
                <a:schemeClr val="tx1">
                  <a:lumMod val="95000"/>
                </a:schemeClr>
              </a:solidFill>
            </a:endParaRPr>
          </a:p>
          <a:p>
            <a:pPr lvl="1"/>
            <a:r>
              <a:rPr lang="en-US" dirty="0">
                <a:solidFill>
                  <a:schemeClr val="tx1">
                    <a:lumMod val="95000"/>
                  </a:schemeClr>
                </a:solidFill>
              </a:rPr>
              <a:t>L is the Normalized Laplacian Matrix</a:t>
            </a:r>
          </a:p>
          <a:p>
            <a:pPr lvl="1"/>
            <a:r>
              <a:rPr lang="en-US" dirty="0">
                <a:solidFill>
                  <a:schemeClr val="tx1">
                    <a:lumMod val="95000"/>
                  </a:schemeClr>
                </a:solidFill>
              </a:rPr>
              <a:t>F is the Recurrent Forecasting Function</a:t>
            </a:r>
          </a:p>
          <a:p>
            <a:pPr lvl="1"/>
            <a:r>
              <a:rPr lang="en-US" dirty="0">
                <a:solidFill>
                  <a:schemeClr val="tx1">
                    <a:lumMod val="95000"/>
                  </a:schemeClr>
                </a:solidFill>
              </a:rPr>
              <a:t>h is the hidden representation of the input sequence generated by F at the end of recurrence</a:t>
            </a:r>
          </a:p>
          <a:p>
            <a:pPr lvl="1"/>
            <a:r>
              <a:rPr lang="en-US" dirty="0">
                <a:solidFill>
                  <a:schemeClr val="tx1">
                    <a:lumMod val="95000"/>
                  </a:schemeClr>
                </a:solidFill>
              </a:rPr>
              <a:t>Tr refers to trace</a:t>
            </a:r>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0" y="6289679"/>
            <a:ext cx="10631647" cy="369332"/>
          </a:xfrm>
        </p:spPr>
        <p:txBody>
          <a:bodyPr/>
          <a:lstStyle/>
          <a:p>
            <a:r>
              <a:rPr lang="en-US" sz="900" dirty="0" err="1"/>
              <a:t>Kyunghyun</a:t>
            </a:r>
            <a:r>
              <a:rPr lang="en-US" sz="900" dirty="0"/>
              <a:t> Cho, Bart Van </a:t>
            </a:r>
            <a:r>
              <a:rPr lang="en-US" sz="900" dirty="0" err="1"/>
              <a:t>Merriënboer</a:t>
            </a:r>
            <a:r>
              <a:rPr lang="en-US" sz="900" dirty="0"/>
              <a:t>, </a:t>
            </a:r>
            <a:r>
              <a:rPr lang="en-US" sz="900" dirty="0" err="1"/>
              <a:t>Çaglar</a:t>
            </a:r>
            <a:r>
              <a:rPr lang="en-US" sz="900" dirty="0"/>
              <a:t> </a:t>
            </a:r>
            <a:r>
              <a:rPr lang="en-US" sz="900" dirty="0" err="1"/>
              <a:t>Gülçehre</a:t>
            </a:r>
            <a:r>
              <a:rPr lang="en-US" sz="900" dirty="0"/>
              <a:t>, </a:t>
            </a:r>
            <a:r>
              <a:rPr lang="en-US" sz="900" dirty="0" err="1"/>
              <a:t>Fethi</a:t>
            </a:r>
            <a:r>
              <a:rPr lang="en-US" sz="900" dirty="0"/>
              <a:t> </a:t>
            </a:r>
            <a:r>
              <a:rPr lang="en-US" sz="900" dirty="0" err="1"/>
              <a:t>Bougares</a:t>
            </a:r>
            <a:r>
              <a:rPr lang="en-US" sz="900" dirty="0"/>
              <a:t>, Holger </a:t>
            </a:r>
            <a:r>
              <a:rPr lang="en-US" sz="900" dirty="0" err="1"/>
              <a:t>Schwenk</a:t>
            </a:r>
            <a:r>
              <a:rPr lang="en-US" sz="900" dirty="0"/>
              <a:t>, and </a:t>
            </a:r>
            <a:r>
              <a:rPr lang="en-US" sz="900" dirty="0" err="1"/>
              <a:t>Yoshua</a:t>
            </a:r>
            <a:r>
              <a:rPr lang="en-US" sz="900" dirty="0"/>
              <a:t> </a:t>
            </a:r>
            <a:r>
              <a:rPr lang="en-US" sz="900" dirty="0" err="1"/>
              <a:t>Bengio</a:t>
            </a:r>
            <a:r>
              <a:rPr lang="en-US" sz="900" dirty="0"/>
              <a:t>, “Learning phrase representations using RNN encoder decoder for statistical machine translation”,.2014.</a:t>
            </a:r>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30</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Cali-NET</a:t>
            </a:r>
          </a:p>
        </p:txBody>
      </p:sp>
      <p:pic>
        <p:nvPicPr>
          <p:cNvPr id="8" name="Picture 7">
            <a:extLst>
              <a:ext uri="{FF2B5EF4-FFF2-40B4-BE49-F238E27FC236}">
                <a16:creationId xmlns:a16="http://schemas.microsoft.com/office/drawing/2014/main" id="{032A1FDE-8339-91E7-D850-AF4D7A9FF4D9}"/>
              </a:ext>
            </a:extLst>
          </p:cNvPr>
          <p:cNvPicPr>
            <a:picLocks noChangeAspect="1"/>
          </p:cNvPicPr>
          <p:nvPr/>
        </p:nvPicPr>
        <p:blipFill>
          <a:blip r:embed="rId3"/>
          <a:stretch>
            <a:fillRect/>
          </a:stretch>
        </p:blipFill>
        <p:spPr>
          <a:xfrm>
            <a:off x="3526561" y="3446896"/>
            <a:ext cx="6096005" cy="616355"/>
          </a:xfrm>
          <a:prstGeom prst="rect">
            <a:avLst/>
          </a:prstGeom>
        </p:spPr>
      </p:pic>
    </p:spTree>
    <p:extLst>
      <p:ext uri="{BB962C8B-B14F-4D97-AF65-F5344CB8AC3E}">
        <p14:creationId xmlns:p14="http://schemas.microsoft.com/office/powerpoint/2010/main" val="247301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a:xfrm>
            <a:off x="1295399" y="503853"/>
            <a:ext cx="9999617" cy="1142385"/>
          </a:xfrm>
        </p:spPr>
        <p:txBody>
          <a:bodyPr/>
          <a:lstStyle/>
          <a:p>
            <a:r>
              <a:rPr lang="en-US" i="1" dirty="0" err="1"/>
              <a:t>EpiDeep</a:t>
            </a:r>
            <a:r>
              <a:rPr lang="en-US" i="1" dirty="0"/>
              <a:t>-CN (Modification of base </a:t>
            </a:r>
            <a:r>
              <a:rPr lang="en-US" i="1" dirty="0" err="1"/>
              <a:t>EpiDeep</a:t>
            </a:r>
            <a:r>
              <a:rPr lang="en-US" i="1" dirty="0"/>
              <a:t> Model)</a:t>
            </a:r>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lstStyle/>
          <a:p>
            <a:r>
              <a:rPr lang="en-US" dirty="0"/>
              <a:t>In This variant of </a:t>
            </a:r>
            <a:r>
              <a:rPr lang="en-US" dirty="0" err="1"/>
              <a:t>EpiDeep</a:t>
            </a:r>
            <a:r>
              <a:rPr lang="en-US" dirty="0"/>
              <a:t>, re-training of the same model is done incrementally for each week in the season</a:t>
            </a:r>
          </a:p>
          <a:p>
            <a:r>
              <a:rPr lang="en-US" dirty="0"/>
              <a:t>This allows for the Knowledge Distillation losses to be applied to the same set of </a:t>
            </a:r>
            <a:r>
              <a:rPr lang="en-US" dirty="0" err="1"/>
              <a:t>EpiDeep</a:t>
            </a:r>
            <a:r>
              <a:rPr lang="en-US" dirty="0"/>
              <a:t> parameters</a:t>
            </a:r>
          </a:p>
          <a:p>
            <a:r>
              <a:rPr lang="en-US" dirty="0"/>
              <a:t>Training Datasets of </a:t>
            </a:r>
            <a:r>
              <a:rPr lang="en-US" dirty="0" err="1"/>
              <a:t>EpiDeep</a:t>
            </a:r>
            <a:r>
              <a:rPr lang="en-US" dirty="0"/>
              <a:t>-CN and CAEM are not the same but share an overlapping subset from January 2020 </a:t>
            </a:r>
          </a:p>
          <a:p>
            <a:r>
              <a:rPr lang="en-US" dirty="0"/>
              <a:t>Thus, Knowledge Distillation (KD) loss is only imposed for this subset of training data</a:t>
            </a:r>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31</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60565" y="1442369"/>
            <a:ext cx="9249561" cy="369332"/>
          </a:xfrm>
          <a:prstGeom prst="rect">
            <a:avLst/>
          </a:prstGeom>
          <a:noFill/>
        </p:spPr>
        <p:txBody>
          <a:bodyPr wrap="square" rtlCol="0">
            <a:spAutoFit/>
          </a:bodyPr>
          <a:lstStyle/>
          <a:p>
            <a:r>
              <a:rPr lang="en-US" i="1" dirty="0"/>
              <a:t>Cali-NET</a:t>
            </a:r>
          </a:p>
        </p:txBody>
      </p:sp>
    </p:spTree>
    <p:extLst>
      <p:ext uri="{BB962C8B-B14F-4D97-AF65-F5344CB8AC3E}">
        <p14:creationId xmlns:p14="http://schemas.microsoft.com/office/powerpoint/2010/main" val="271665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KD Loss</a:t>
            </a:r>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a:xfrm>
            <a:off x="1295400" y="1778467"/>
            <a:ext cx="9601200" cy="4110606"/>
          </a:xfrm>
        </p:spPr>
        <p:txBody>
          <a:bodyPr>
            <a:noAutofit/>
          </a:bodyPr>
          <a:lstStyle/>
          <a:p>
            <a:r>
              <a:rPr lang="en-US" dirty="0"/>
              <a:t>The KD Loss is composed of 2 terms, namely </a:t>
            </a:r>
            <a:r>
              <a:rPr lang="en-US" b="1" dirty="0"/>
              <a:t>imitation loss </a:t>
            </a:r>
            <a:r>
              <a:rPr lang="en-US" dirty="0"/>
              <a:t>and </a:t>
            </a:r>
            <a:r>
              <a:rPr lang="en-US" b="1" dirty="0"/>
              <a:t>hint loss</a:t>
            </a:r>
            <a:r>
              <a:rPr lang="en-US" dirty="0"/>
              <a:t>.</a:t>
            </a:r>
            <a:r>
              <a:rPr lang="en-US" b="1" dirty="0"/>
              <a:t> </a:t>
            </a:r>
            <a:r>
              <a:rPr lang="en-US" dirty="0"/>
              <a:t>The overall loss equation can be expressed as:</a:t>
            </a:r>
          </a:p>
          <a:p>
            <a:endParaRPr lang="en-US" dirty="0"/>
          </a:p>
          <a:p>
            <a:pPr marL="0" indent="0">
              <a:buNone/>
            </a:pPr>
            <a:r>
              <a:rPr lang="en-US" dirty="0"/>
              <a:t>Where,</a:t>
            </a:r>
          </a:p>
          <a:p>
            <a:pPr marL="0" indent="0">
              <a:buNone/>
            </a:pPr>
            <a:r>
              <a:rPr lang="en-US" dirty="0"/>
              <a:t>n is the batch size</a:t>
            </a:r>
          </a:p>
          <a:p>
            <a:r>
              <a:rPr lang="en-US" dirty="0"/>
              <a:t> The goal of KD loss is to enforce unidirectional knowledge transfer from the source module (</a:t>
            </a:r>
            <a:r>
              <a:rPr lang="en-US" dirty="0" err="1"/>
              <a:t>EpiDeep</a:t>
            </a:r>
            <a:r>
              <a:rPr lang="en-US" dirty="0"/>
              <a:t>-CN) to the target module (CAEM)</a:t>
            </a:r>
          </a:p>
          <a:p>
            <a:r>
              <a:rPr lang="en-US" dirty="0"/>
              <a:t>So, KD losses do not affect the representations learned by the </a:t>
            </a:r>
            <a:r>
              <a:rPr lang="en-US" dirty="0" err="1"/>
              <a:t>EpiDeep</a:t>
            </a:r>
            <a:r>
              <a:rPr lang="en-US" dirty="0"/>
              <a:t>-CN module </a:t>
            </a:r>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0" y="6289679"/>
            <a:ext cx="10497423" cy="222436"/>
          </a:xfrm>
        </p:spPr>
        <p:txBody>
          <a:bodyPr/>
          <a:lstStyle/>
          <a:p>
            <a:r>
              <a:rPr lang="en-US" sz="900" dirty="0"/>
              <a:t>Muhamad </a:t>
            </a:r>
            <a:r>
              <a:rPr lang="en-US" sz="900" dirty="0" err="1"/>
              <a:t>Risqi</a:t>
            </a:r>
            <a:r>
              <a:rPr lang="en-US" sz="900" dirty="0"/>
              <a:t> U </a:t>
            </a:r>
            <a:r>
              <a:rPr lang="en-US" sz="900" dirty="0" err="1"/>
              <a:t>Saputra</a:t>
            </a:r>
            <a:r>
              <a:rPr lang="en-US" sz="900" dirty="0"/>
              <a:t>, Pedro PB De </a:t>
            </a:r>
            <a:r>
              <a:rPr lang="en-US" sz="900" dirty="0" err="1"/>
              <a:t>Gusmao</a:t>
            </a:r>
            <a:r>
              <a:rPr lang="en-US" sz="900" dirty="0"/>
              <a:t>, Yasin </a:t>
            </a:r>
            <a:r>
              <a:rPr lang="en-US" sz="900" dirty="0" err="1"/>
              <a:t>Almalioglu</a:t>
            </a:r>
            <a:r>
              <a:rPr lang="en-US" sz="900" dirty="0"/>
              <a:t>, Andrew Markham, and Niki </a:t>
            </a:r>
            <a:r>
              <a:rPr lang="en-US" sz="900" dirty="0" err="1"/>
              <a:t>Trigoni</a:t>
            </a:r>
            <a:r>
              <a:rPr lang="en-US" sz="900" dirty="0"/>
              <a:t>, “Distilling knowledge from a deep pose regressor network”, IEEE/CVF International Conference on Computer Vision, 2014</a:t>
            </a:r>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32</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a:t>Cali-NET</a:t>
            </a:r>
          </a:p>
        </p:txBody>
      </p:sp>
      <p:pic>
        <p:nvPicPr>
          <p:cNvPr id="8" name="Picture 7" descr="A close-up of a calculator&#10;&#10;Description automatically generated with low confidence">
            <a:extLst>
              <a:ext uri="{FF2B5EF4-FFF2-40B4-BE49-F238E27FC236}">
                <a16:creationId xmlns:a16="http://schemas.microsoft.com/office/drawing/2014/main" id="{4ED80BD1-7D16-803F-A795-EAA119AD05B9}"/>
              </a:ext>
            </a:extLst>
          </p:cNvPr>
          <p:cNvPicPr>
            <a:picLocks noChangeAspect="1"/>
          </p:cNvPicPr>
          <p:nvPr/>
        </p:nvPicPr>
        <p:blipFill>
          <a:blip r:embed="rId3"/>
          <a:stretch>
            <a:fillRect/>
          </a:stretch>
        </p:blipFill>
        <p:spPr>
          <a:xfrm>
            <a:off x="3873420" y="2411120"/>
            <a:ext cx="4093517" cy="78600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69F54534-AF16-0D5B-32B3-4B3181F6DF28}"/>
              </a:ext>
            </a:extLst>
          </p:cNvPr>
          <p:cNvPicPr>
            <a:picLocks noChangeAspect="1"/>
          </p:cNvPicPr>
          <p:nvPr/>
        </p:nvPicPr>
        <p:blipFill>
          <a:blip r:embed="rId4"/>
          <a:stretch>
            <a:fillRect/>
          </a:stretch>
        </p:blipFill>
        <p:spPr>
          <a:xfrm>
            <a:off x="2468494" y="3090047"/>
            <a:ext cx="1963730" cy="478615"/>
          </a:xfrm>
          <a:prstGeom prst="rect">
            <a:avLst/>
          </a:prstGeom>
        </p:spPr>
      </p:pic>
    </p:spTree>
    <p:extLst>
      <p:ext uri="{BB962C8B-B14F-4D97-AF65-F5344CB8AC3E}">
        <p14:creationId xmlns:p14="http://schemas.microsoft.com/office/powerpoint/2010/main" val="396489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1952F-4125-DFED-609D-1919B85007E0}"/>
              </a:ext>
            </a:extLst>
          </p:cNvPr>
          <p:cNvSpPr>
            <a:spLocks noGrp="1"/>
          </p:cNvSpPr>
          <p:nvPr>
            <p:ph type="title"/>
          </p:nvPr>
        </p:nvSpPr>
        <p:spPr/>
        <p:txBody>
          <a:bodyPr/>
          <a:lstStyle/>
          <a:p>
            <a:r>
              <a:rPr lang="en-US" dirty="0"/>
              <a:t>KD Loss</a:t>
            </a:r>
          </a:p>
        </p:txBody>
      </p:sp>
      <p:sp>
        <p:nvSpPr>
          <p:cNvPr id="3" name="Content Placeholder 2">
            <a:extLst>
              <a:ext uri="{FF2B5EF4-FFF2-40B4-BE49-F238E27FC236}">
                <a16:creationId xmlns:a16="http://schemas.microsoft.com/office/drawing/2014/main" id="{87074EA2-5365-859C-9AC0-24767A99C283}"/>
              </a:ext>
            </a:extLst>
          </p:cNvPr>
          <p:cNvSpPr>
            <a:spLocks noGrp="1"/>
          </p:cNvSpPr>
          <p:nvPr>
            <p:ph idx="1"/>
          </p:nvPr>
        </p:nvSpPr>
        <p:spPr/>
        <p:txBody>
          <a:bodyPr/>
          <a:lstStyle/>
          <a:p>
            <a:r>
              <a:rPr lang="en-US" dirty="0"/>
              <a:t>KD Loss:</a:t>
            </a:r>
          </a:p>
        </p:txBody>
      </p:sp>
      <p:sp>
        <p:nvSpPr>
          <p:cNvPr id="4" name="Slide Number Placeholder 3">
            <a:extLst>
              <a:ext uri="{FF2B5EF4-FFF2-40B4-BE49-F238E27FC236}">
                <a16:creationId xmlns:a16="http://schemas.microsoft.com/office/drawing/2014/main" id="{82C18F4D-4B56-0A01-1963-3AF41E7085F7}"/>
              </a:ext>
            </a:extLst>
          </p:cNvPr>
          <p:cNvSpPr>
            <a:spLocks noGrp="1"/>
          </p:cNvSpPr>
          <p:nvPr>
            <p:ph type="sldNum" sz="quarter" idx="12"/>
          </p:nvPr>
        </p:nvSpPr>
        <p:spPr/>
        <p:txBody>
          <a:bodyPr/>
          <a:lstStyle/>
          <a:p>
            <a:fld id="{E31375A4-56A4-47D6-9801-1991572033F7}" type="slidenum">
              <a:rPr lang="en-US" smtClean="0"/>
              <a:t>33</a:t>
            </a:fld>
            <a:endParaRPr lang="en-US"/>
          </a:p>
        </p:txBody>
      </p:sp>
      <p:pic>
        <p:nvPicPr>
          <p:cNvPr id="5" name="Picture 4" descr="A close-up of a calculator&#10;&#10;Description automatically generated with low confidence">
            <a:extLst>
              <a:ext uri="{FF2B5EF4-FFF2-40B4-BE49-F238E27FC236}">
                <a16:creationId xmlns:a16="http://schemas.microsoft.com/office/drawing/2014/main" id="{3444A845-7433-9E7D-EFA6-B4C0F802FA88}"/>
              </a:ext>
            </a:extLst>
          </p:cNvPr>
          <p:cNvPicPr>
            <a:picLocks noChangeAspect="1"/>
          </p:cNvPicPr>
          <p:nvPr/>
        </p:nvPicPr>
        <p:blipFill>
          <a:blip r:embed="rId3"/>
          <a:stretch>
            <a:fillRect/>
          </a:stretch>
        </p:blipFill>
        <p:spPr>
          <a:xfrm>
            <a:off x="1295400" y="2522880"/>
            <a:ext cx="4093517" cy="786006"/>
          </a:xfrm>
          <a:prstGeom prst="rect">
            <a:avLst/>
          </a:prstGeom>
        </p:spPr>
      </p:pic>
      <p:pic>
        <p:nvPicPr>
          <p:cNvPr id="7" name="Picture 6">
            <a:extLst>
              <a:ext uri="{FF2B5EF4-FFF2-40B4-BE49-F238E27FC236}">
                <a16:creationId xmlns:a16="http://schemas.microsoft.com/office/drawing/2014/main" id="{D27149B2-511D-EBA5-5AB9-C08175A0EB4A}"/>
              </a:ext>
            </a:extLst>
          </p:cNvPr>
          <p:cNvPicPr>
            <a:picLocks noChangeAspect="1"/>
          </p:cNvPicPr>
          <p:nvPr/>
        </p:nvPicPr>
        <p:blipFill>
          <a:blip r:embed="rId4"/>
          <a:stretch>
            <a:fillRect/>
          </a:stretch>
        </p:blipFill>
        <p:spPr>
          <a:xfrm>
            <a:off x="5969965" y="1588653"/>
            <a:ext cx="4210355" cy="4197239"/>
          </a:xfrm>
          <a:prstGeom prst="rect">
            <a:avLst/>
          </a:prstGeom>
        </p:spPr>
      </p:pic>
      <p:sp>
        <p:nvSpPr>
          <p:cNvPr id="8" name="Footer Placeholder 7">
            <a:extLst>
              <a:ext uri="{FF2B5EF4-FFF2-40B4-BE49-F238E27FC236}">
                <a16:creationId xmlns:a16="http://schemas.microsoft.com/office/drawing/2014/main" id="{00665690-8A28-AFAC-027F-71A7719B85D7}"/>
              </a:ext>
            </a:extLst>
          </p:cNvPr>
          <p:cNvSpPr>
            <a:spLocks noGrp="1"/>
          </p:cNvSpPr>
          <p:nvPr>
            <p:ph type="ftr" sz="quarter" idx="11"/>
          </p:nvPr>
        </p:nvSpPr>
        <p:spPr>
          <a:xfrm>
            <a:off x="609601" y="6289678"/>
            <a:ext cx="10444222" cy="581013"/>
          </a:xfrm>
        </p:spPr>
        <p:txBody>
          <a:bodyPr/>
          <a:lstStyle/>
          <a:p>
            <a:r>
              <a:rPr lang="en-US" dirty="0"/>
              <a:t>Muhamad </a:t>
            </a:r>
            <a:r>
              <a:rPr lang="en-US" dirty="0" err="1"/>
              <a:t>Risqi</a:t>
            </a:r>
            <a:r>
              <a:rPr lang="en-US" dirty="0"/>
              <a:t> U </a:t>
            </a:r>
            <a:r>
              <a:rPr lang="en-US" dirty="0" err="1"/>
              <a:t>Saputra</a:t>
            </a:r>
            <a:r>
              <a:rPr lang="en-US" dirty="0"/>
              <a:t>, Pedro PB De </a:t>
            </a:r>
            <a:r>
              <a:rPr lang="en-US" dirty="0" err="1"/>
              <a:t>Gusmao</a:t>
            </a:r>
            <a:r>
              <a:rPr lang="en-US" dirty="0"/>
              <a:t>, Yasin </a:t>
            </a:r>
            <a:r>
              <a:rPr lang="en-US" dirty="0" err="1"/>
              <a:t>Almalioglu</a:t>
            </a:r>
            <a:r>
              <a:rPr lang="en-US" dirty="0"/>
              <a:t>, Andrew Markham, and Niki </a:t>
            </a:r>
            <a:r>
              <a:rPr lang="en-US" dirty="0" err="1"/>
              <a:t>Trigoni</a:t>
            </a:r>
            <a:r>
              <a:rPr lang="en-US" dirty="0"/>
              <a:t>, “Distilling knowledge from a deep pose regressor network”, IEEE/CVF International Conference on Computer Vision, 2014</a:t>
            </a:r>
          </a:p>
          <a:p>
            <a:r>
              <a:rPr lang="en-US" dirty="0"/>
              <a:t>
</a:t>
            </a:r>
          </a:p>
        </p:txBody>
      </p:sp>
    </p:spTree>
    <p:extLst>
      <p:ext uri="{BB962C8B-B14F-4D97-AF65-F5344CB8AC3E}">
        <p14:creationId xmlns:p14="http://schemas.microsoft.com/office/powerpoint/2010/main" val="36579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Ablation Study- Cali-NET</a:t>
            </a:r>
            <a:endParaRPr lang="en-US" i="1" dirty="0"/>
          </a:p>
        </p:txBody>
      </p:sp>
      <p:pic>
        <p:nvPicPr>
          <p:cNvPr id="8" name="Content Placeholder 7" descr="Chart&#10;&#10;Description automatically generated with medium confidence">
            <a:extLst>
              <a:ext uri="{FF2B5EF4-FFF2-40B4-BE49-F238E27FC236}">
                <a16:creationId xmlns:a16="http://schemas.microsoft.com/office/drawing/2014/main" id="{4D753DFE-E798-DFE6-5E70-A77B4C412187}"/>
              </a:ext>
            </a:extLst>
          </p:cNvPr>
          <p:cNvPicPr>
            <a:picLocks noGrp="1" noChangeAspect="1"/>
          </p:cNvPicPr>
          <p:nvPr>
            <p:ph idx="1"/>
          </p:nvPr>
        </p:nvPicPr>
        <p:blipFill>
          <a:blip r:embed="rId2"/>
          <a:stretch>
            <a:fillRect/>
          </a:stretch>
        </p:blipFill>
        <p:spPr>
          <a:xfrm>
            <a:off x="1192950" y="1840901"/>
            <a:ext cx="3381847" cy="2724530"/>
          </a:xfrm>
        </p:spPr>
      </p:pic>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34</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sz="1800" i="1" dirty="0"/>
              <a:t>Cali-NET</a:t>
            </a:r>
            <a:endParaRPr lang="en-US" i="1" dirty="0"/>
          </a:p>
        </p:txBody>
      </p:sp>
      <p:sp>
        <p:nvSpPr>
          <p:cNvPr id="9" name="TextBox 8">
            <a:extLst>
              <a:ext uri="{FF2B5EF4-FFF2-40B4-BE49-F238E27FC236}">
                <a16:creationId xmlns:a16="http://schemas.microsoft.com/office/drawing/2014/main" id="{DA9321BA-D8E8-93A5-1752-EDA57BA3498A}"/>
              </a:ext>
            </a:extLst>
          </p:cNvPr>
          <p:cNvSpPr txBox="1"/>
          <p:nvPr/>
        </p:nvSpPr>
        <p:spPr>
          <a:xfrm>
            <a:off x="823377" y="4565431"/>
            <a:ext cx="4245429" cy="1569660"/>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How important is KD? each box is colored by the ratio of RMSE of CALI-NET and its variant (capped at -1 and 1 to help visualization). Green cells  indicate that CALINET does better while red cells indicate that CALINET w/o KD losses does better.</a:t>
            </a:r>
          </a:p>
        </p:txBody>
      </p:sp>
      <p:pic>
        <p:nvPicPr>
          <p:cNvPr id="11" name="Picture 10" descr="Chart, bar chart&#10;&#10;Description automatically generated">
            <a:extLst>
              <a:ext uri="{FF2B5EF4-FFF2-40B4-BE49-F238E27FC236}">
                <a16:creationId xmlns:a16="http://schemas.microsoft.com/office/drawing/2014/main" id="{205664C6-03E4-9E08-6BC6-C336B51877C2}"/>
              </a:ext>
            </a:extLst>
          </p:cNvPr>
          <p:cNvPicPr>
            <a:picLocks noChangeAspect="1"/>
          </p:cNvPicPr>
          <p:nvPr/>
        </p:nvPicPr>
        <p:blipFill>
          <a:blip r:embed="rId3"/>
          <a:stretch>
            <a:fillRect/>
          </a:stretch>
        </p:blipFill>
        <p:spPr>
          <a:xfrm>
            <a:off x="6264936" y="1342805"/>
            <a:ext cx="3381847" cy="3222626"/>
          </a:xfrm>
          <a:prstGeom prst="rect">
            <a:avLst/>
          </a:prstGeom>
        </p:spPr>
      </p:pic>
      <p:sp>
        <p:nvSpPr>
          <p:cNvPr id="12" name="TextBox 11">
            <a:extLst>
              <a:ext uri="{FF2B5EF4-FFF2-40B4-BE49-F238E27FC236}">
                <a16:creationId xmlns:a16="http://schemas.microsoft.com/office/drawing/2014/main" id="{21514216-02CC-0596-C8A1-303B021DA42C}"/>
              </a:ext>
            </a:extLst>
          </p:cNvPr>
          <p:cNvSpPr txBox="1"/>
          <p:nvPr/>
        </p:nvSpPr>
        <p:spPr>
          <a:xfrm>
            <a:off x="6096000" y="4731391"/>
            <a:ext cx="4448960" cy="1323439"/>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How important are exogenous signals? L</a:t>
            </a:r>
            <a:r>
              <a:rPr lang="en-US" sz="1600" b="0" i="0" u="none" strike="noStrike" baseline="0" dirty="0">
                <a:latin typeface="Calibri" panose="020F0502020204030204" pitchFamily="34" charset="0"/>
                <a:cs typeface="Calibri" panose="020F0502020204030204" pitchFamily="34" charset="0"/>
              </a:rPr>
              <a:t>ine </a:t>
            </a:r>
            <a:r>
              <a:rPr lang="en-US" sz="1600" dirty="0">
                <a:latin typeface="Calibri" panose="020F0502020204030204" pitchFamily="34" charset="0"/>
                <a:cs typeface="Calibri" panose="020F0502020204030204" pitchFamily="34" charset="0"/>
              </a:rPr>
              <a:t>L</a:t>
            </a:r>
            <a:r>
              <a:rPr lang="en-US" sz="1600" b="0" i="0" u="none" strike="noStrike" baseline="0" dirty="0">
                <a:latin typeface="Calibri" panose="020F0502020204030204" pitchFamily="34" charset="0"/>
                <a:cs typeface="Calibri" panose="020F0502020204030204" pitchFamily="34" charset="0"/>
              </a:rPr>
              <a:t>ist based data (DS1) is very helpful in COVID-ILI forecasting while the effectiveness of testing (DS2) and crowdsourced based (DS3) data is slightly more varied across regions</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907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Results- Cali-NET</a:t>
            </a:r>
            <a:endParaRPr lang="en-US" i="1" dirty="0"/>
          </a:p>
        </p:txBody>
      </p:sp>
      <p:pic>
        <p:nvPicPr>
          <p:cNvPr id="13" name="Content Placeholder 12" descr="Chart, diagram&#10;&#10;Description automatically generated">
            <a:extLst>
              <a:ext uri="{FF2B5EF4-FFF2-40B4-BE49-F238E27FC236}">
                <a16:creationId xmlns:a16="http://schemas.microsoft.com/office/drawing/2014/main" id="{26875AD6-E9AC-50A2-CAD6-D9392492D572}"/>
              </a:ext>
            </a:extLst>
          </p:cNvPr>
          <p:cNvPicPr>
            <a:picLocks noGrp="1" noChangeAspect="1"/>
          </p:cNvPicPr>
          <p:nvPr>
            <p:ph idx="1"/>
          </p:nvPr>
        </p:nvPicPr>
        <p:blipFill>
          <a:blip r:embed="rId2"/>
          <a:stretch>
            <a:fillRect/>
          </a:stretch>
        </p:blipFill>
        <p:spPr>
          <a:xfrm>
            <a:off x="3838260" y="1780945"/>
            <a:ext cx="4515480" cy="3296110"/>
          </a:xfrm>
        </p:spPr>
      </p:pic>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35</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sz="1800" i="1" dirty="0"/>
              <a:t>Cali-NET</a:t>
            </a:r>
            <a:endParaRPr lang="en-US" i="1" dirty="0"/>
          </a:p>
        </p:txBody>
      </p:sp>
    </p:spTree>
    <p:extLst>
      <p:ext uri="{BB962C8B-B14F-4D97-AF65-F5344CB8AC3E}">
        <p14:creationId xmlns:p14="http://schemas.microsoft.com/office/powerpoint/2010/main" val="211796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C72F-B148-290B-ACCE-4DC73A639086}"/>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2F04991-8AFD-3300-E1E6-C9DBA98999E4}"/>
              </a:ext>
            </a:extLst>
          </p:cNvPr>
          <p:cNvSpPr>
            <a:spLocks noGrp="1"/>
          </p:cNvSpPr>
          <p:nvPr>
            <p:ph idx="1"/>
          </p:nvPr>
        </p:nvSpPr>
        <p:spPr>
          <a:xfrm>
            <a:off x="1295400" y="1526796"/>
            <a:ext cx="9601200" cy="4546833"/>
          </a:xfrm>
        </p:spPr>
        <p:txBody>
          <a:bodyPr>
            <a:normAutofit/>
          </a:bodyPr>
          <a:lstStyle/>
          <a:p>
            <a:r>
              <a:rPr lang="en-US" sz="2600" dirty="0"/>
              <a:t>Introduction</a:t>
            </a:r>
          </a:p>
          <a:p>
            <a:r>
              <a:rPr lang="en-US" sz="2600" dirty="0"/>
              <a:t>Problem Setting</a:t>
            </a:r>
          </a:p>
          <a:p>
            <a:r>
              <a:rPr lang="en-US" sz="2600" dirty="0">
                <a:solidFill>
                  <a:srgbClr val="FF0000"/>
                </a:solidFill>
              </a:rPr>
              <a:t>Models</a:t>
            </a:r>
          </a:p>
          <a:p>
            <a:pPr lvl="1"/>
            <a:r>
              <a:rPr lang="en-US" sz="2400" dirty="0"/>
              <a:t>Paper 1: </a:t>
            </a:r>
            <a:r>
              <a:rPr lang="en-US" sz="2400" dirty="0" err="1"/>
              <a:t>EpiDeep</a:t>
            </a:r>
            <a:endParaRPr lang="en-US" sz="2400" dirty="0"/>
          </a:p>
          <a:p>
            <a:pPr lvl="1"/>
            <a:r>
              <a:rPr lang="en-US" sz="2400" dirty="0"/>
              <a:t>Paper 2: Cali-Net</a:t>
            </a:r>
          </a:p>
          <a:p>
            <a:pPr lvl="1"/>
            <a:r>
              <a:rPr lang="en-US" sz="2400" dirty="0">
                <a:solidFill>
                  <a:srgbClr val="FF0000"/>
                </a:solidFill>
              </a:rPr>
              <a:t>Paper 3: </a:t>
            </a:r>
            <a:r>
              <a:rPr lang="en-US" sz="2400" dirty="0" err="1">
                <a:solidFill>
                  <a:srgbClr val="FF0000"/>
                </a:solidFill>
              </a:rPr>
              <a:t>EpiFNP</a:t>
            </a:r>
            <a:endParaRPr lang="en-US" sz="2400" dirty="0">
              <a:solidFill>
                <a:srgbClr val="FF0000"/>
              </a:solidFill>
            </a:endParaRPr>
          </a:p>
          <a:p>
            <a:r>
              <a:rPr lang="en-US" sz="2600" dirty="0"/>
              <a:t>Discussion</a:t>
            </a:r>
          </a:p>
        </p:txBody>
      </p:sp>
      <p:sp>
        <p:nvSpPr>
          <p:cNvPr id="4" name="Slide Number Placeholder 3">
            <a:extLst>
              <a:ext uri="{FF2B5EF4-FFF2-40B4-BE49-F238E27FC236}">
                <a16:creationId xmlns:a16="http://schemas.microsoft.com/office/drawing/2014/main" id="{2C2C582F-0317-F6E1-9941-CD4A9620DA68}"/>
              </a:ext>
            </a:extLst>
          </p:cNvPr>
          <p:cNvSpPr>
            <a:spLocks noGrp="1"/>
          </p:cNvSpPr>
          <p:nvPr>
            <p:ph type="sldNum" sz="quarter" idx="12"/>
          </p:nvPr>
        </p:nvSpPr>
        <p:spPr/>
        <p:txBody>
          <a:bodyPr/>
          <a:lstStyle/>
          <a:p>
            <a:fld id="{E31375A4-56A4-47D6-9801-1991572033F7}" type="slidenum">
              <a:rPr lang="en-US" smtClean="0"/>
              <a:t>36</a:t>
            </a:fld>
            <a:endParaRPr lang="en-US"/>
          </a:p>
        </p:txBody>
      </p:sp>
    </p:spTree>
    <p:extLst>
      <p:ext uri="{BB962C8B-B14F-4D97-AF65-F5344CB8AC3E}">
        <p14:creationId xmlns:p14="http://schemas.microsoft.com/office/powerpoint/2010/main" val="260223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Problems of Prior Models</a:t>
            </a:r>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lstStyle/>
          <a:p>
            <a:r>
              <a:rPr lang="en-US" dirty="0"/>
              <a:t>Statistical Approaches for the forecasting problem are fairly new</a:t>
            </a:r>
          </a:p>
          <a:p>
            <a:r>
              <a:rPr lang="en-US" dirty="0"/>
              <a:t>Mechanistic models have been the popular choice over time. However, they cannot leverage data from multiple indicators or predict composite signals</a:t>
            </a:r>
          </a:p>
          <a:p>
            <a:r>
              <a:rPr lang="en-US" dirty="0"/>
              <a:t>Deep learning approaches have been promising but they need to handle uncertainty to give reliable forecasts</a:t>
            </a:r>
          </a:p>
          <a:p>
            <a:r>
              <a:rPr lang="en-US" dirty="0"/>
              <a:t>So-called ‘point’ forecasts are not helpful as they are often not accounting for the uncertainty</a:t>
            </a:r>
          </a:p>
          <a:p>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37</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spTree>
    <p:extLst>
      <p:ext uri="{BB962C8B-B14F-4D97-AF65-F5344CB8AC3E}">
        <p14:creationId xmlns:p14="http://schemas.microsoft.com/office/powerpoint/2010/main" val="405723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Components</a:t>
            </a:r>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normAutofit/>
          </a:bodyPr>
          <a:lstStyle/>
          <a:p>
            <a:pPr marL="0" indent="0">
              <a:buNone/>
            </a:pPr>
            <a:r>
              <a:rPr lang="en-US" dirty="0"/>
              <a:t>EPIFNP has 3 key components:</a:t>
            </a:r>
          </a:p>
          <a:p>
            <a:r>
              <a:rPr lang="en-US" b="1" dirty="0"/>
              <a:t>Probabilistic neural sequence encoding: </a:t>
            </a:r>
            <a:r>
              <a:rPr lang="en-US" dirty="0"/>
              <a:t>Uses a DSM to encode the sequence               into a variational latent embedding             </a:t>
            </a:r>
          </a:p>
          <a:p>
            <a:r>
              <a:rPr lang="en-US" b="1" dirty="0"/>
              <a:t>Stochastic correlation graph construction: </a:t>
            </a:r>
            <a:r>
              <a:rPr lang="en-US" dirty="0"/>
              <a:t>Captures correlations between reference and training data points in the latent embedding space</a:t>
            </a:r>
          </a:p>
          <a:p>
            <a:r>
              <a:rPr lang="en-US" b="1" dirty="0"/>
              <a:t>Final predictive distribution parameterization: </a:t>
            </a:r>
            <a:r>
              <a:rPr lang="en-US" dirty="0"/>
              <a:t>3 stochastic latent variables, namely global and local stochastic latent variables and the stochastic sequence embeddings are passed to a MLP to give the distribution</a:t>
            </a:r>
          </a:p>
          <a:p>
            <a:pPr marL="0" indent="0">
              <a:buNone/>
            </a:pPr>
            <a:endParaRPr lang="en-US" dirty="0"/>
          </a:p>
          <a:p>
            <a:pPr marL="0" indent="0">
              <a:buNone/>
            </a:pPr>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38</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8" name="Picture 7">
            <a:extLst>
              <a:ext uri="{FF2B5EF4-FFF2-40B4-BE49-F238E27FC236}">
                <a16:creationId xmlns:a16="http://schemas.microsoft.com/office/drawing/2014/main" id="{7C17AC6B-D553-DEB6-888E-D03F5EFAD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927" y="2861083"/>
            <a:ext cx="935565" cy="297180"/>
          </a:xfrm>
          <a:prstGeom prst="rect">
            <a:avLst/>
          </a:prstGeom>
        </p:spPr>
      </p:pic>
      <p:pic>
        <p:nvPicPr>
          <p:cNvPr id="9" name="Picture 8">
            <a:extLst>
              <a:ext uri="{FF2B5EF4-FFF2-40B4-BE49-F238E27FC236}">
                <a16:creationId xmlns:a16="http://schemas.microsoft.com/office/drawing/2014/main" id="{33053F29-E60E-9BDD-DF45-21A9F2780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194" y="2907416"/>
            <a:ext cx="852879" cy="250847"/>
          </a:xfrm>
          <a:prstGeom prst="rect">
            <a:avLst/>
          </a:prstGeom>
        </p:spPr>
      </p:pic>
    </p:spTree>
    <p:extLst>
      <p:ext uri="{BB962C8B-B14F-4D97-AF65-F5344CB8AC3E}">
        <p14:creationId xmlns:p14="http://schemas.microsoft.com/office/powerpoint/2010/main" val="2147480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Model Architecture</a:t>
            </a:r>
          </a:p>
        </p:txBody>
      </p:sp>
      <p:pic>
        <p:nvPicPr>
          <p:cNvPr id="8" name="Content Placeholder 7" descr="Diagram, schematic&#10;&#10;Description automatically generated">
            <a:extLst>
              <a:ext uri="{FF2B5EF4-FFF2-40B4-BE49-F238E27FC236}">
                <a16:creationId xmlns:a16="http://schemas.microsoft.com/office/drawing/2014/main" id="{5924BB28-FF4C-47AB-6A89-A410CCF34503}"/>
              </a:ext>
            </a:extLst>
          </p:cNvPr>
          <p:cNvPicPr>
            <a:picLocks noGrp="1" noChangeAspect="1"/>
          </p:cNvPicPr>
          <p:nvPr>
            <p:ph idx="1"/>
          </p:nvPr>
        </p:nvPicPr>
        <p:blipFill>
          <a:blip r:embed="rId2"/>
          <a:stretch>
            <a:fillRect/>
          </a:stretch>
        </p:blipFill>
        <p:spPr>
          <a:xfrm>
            <a:off x="1295399" y="1791477"/>
            <a:ext cx="9182879" cy="4178416"/>
          </a:xfrm>
        </p:spPr>
      </p:pic>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39</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spTree>
    <p:extLst>
      <p:ext uri="{BB962C8B-B14F-4D97-AF65-F5344CB8AC3E}">
        <p14:creationId xmlns:p14="http://schemas.microsoft.com/office/powerpoint/2010/main" val="207363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Epidemics and Costs</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p:txBody>
          <a:bodyPr/>
          <a:lstStyle/>
          <a:p>
            <a:r>
              <a:rPr lang="en-US" dirty="0"/>
              <a:t>Costs of the Influenza Epidemic in USA (October, 2021 – June, 2022):</a:t>
            </a:r>
          </a:p>
          <a:p>
            <a:pPr lvl="1"/>
            <a:r>
              <a:rPr lang="en-US" b="1" dirty="0"/>
              <a:t>Estimated Deaths: </a:t>
            </a:r>
            <a:r>
              <a:rPr lang="en-US" dirty="0"/>
              <a:t>5000 to 14000.</a:t>
            </a:r>
          </a:p>
          <a:p>
            <a:pPr lvl="1"/>
            <a:r>
              <a:rPr lang="en-US" b="1" dirty="0"/>
              <a:t>Estimated Hospitalizations: </a:t>
            </a:r>
            <a:r>
              <a:rPr lang="en-US" dirty="0"/>
              <a:t>82,000 – 170,000.</a:t>
            </a:r>
          </a:p>
          <a:p>
            <a:endParaRPr lang="en-US"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4</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Introduction</a:t>
            </a:r>
          </a:p>
        </p:txBody>
      </p:sp>
      <p:pic>
        <p:nvPicPr>
          <p:cNvPr id="6" name="Picture 5" descr="Graphical user interface, text, application&#10;&#10;Description automatically generated">
            <a:extLst>
              <a:ext uri="{FF2B5EF4-FFF2-40B4-BE49-F238E27FC236}">
                <a16:creationId xmlns:a16="http://schemas.microsoft.com/office/drawing/2014/main" id="{E5CA2481-9519-0432-8C02-72112EEB90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012" y="3362098"/>
            <a:ext cx="4353377" cy="1048204"/>
          </a:xfrm>
          <a:prstGeom prst="rect">
            <a:avLst/>
          </a:prstGeom>
        </p:spPr>
      </p:pic>
      <p:pic>
        <p:nvPicPr>
          <p:cNvPr id="7" name="Picture 6" descr="Graphical user interface, text, website&#10;&#10;Description automatically generated">
            <a:extLst>
              <a:ext uri="{FF2B5EF4-FFF2-40B4-BE49-F238E27FC236}">
                <a16:creationId xmlns:a16="http://schemas.microsoft.com/office/drawing/2014/main" id="{DF163E75-ED2C-442C-270D-802210A993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2125" y="4380837"/>
            <a:ext cx="3682664" cy="1745325"/>
          </a:xfrm>
          <a:prstGeom prst="rect">
            <a:avLst/>
          </a:prstGeom>
        </p:spPr>
      </p:pic>
      <p:pic>
        <p:nvPicPr>
          <p:cNvPr id="8" name="Picture 7" descr="Text&#10;&#10;Description automatically generated">
            <a:extLst>
              <a:ext uri="{FF2B5EF4-FFF2-40B4-BE49-F238E27FC236}">
                <a16:creationId xmlns:a16="http://schemas.microsoft.com/office/drawing/2014/main" id="{80BE1F53-E10D-2CB9-4DE7-EDEC967A4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1463" y="3551200"/>
            <a:ext cx="3973525" cy="829637"/>
          </a:xfrm>
          <a:prstGeom prst="rect">
            <a:avLst/>
          </a:prstGeom>
        </p:spPr>
      </p:pic>
    </p:spTree>
    <p:extLst>
      <p:ext uri="{BB962C8B-B14F-4D97-AF65-F5344CB8AC3E}">
        <p14:creationId xmlns:p14="http://schemas.microsoft.com/office/powerpoint/2010/main" val="97183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Optimization Function</a:t>
            </a:r>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lstStyle/>
          <a:p>
            <a:pPr marL="0" indent="0">
              <a:buNone/>
            </a:pPr>
            <a:r>
              <a:rPr lang="en-US" dirty="0"/>
              <a:t>The Factorized Form of the predictive distribution of the training sequence is written as:</a:t>
            </a:r>
          </a:p>
          <a:p>
            <a:pPr marL="0" indent="0">
              <a:buNone/>
            </a:pPr>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40</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8" name="Picture 7" descr="Text&#10;&#10;Description automatically generated">
            <a:extLst>
              <a:ext uri="{FF2B5EF4-FFF2-40B4-BE49-F238E27FC236}">
                <a16:creationId xmlns:a16="http://schemas.microsoft.com/office/drawing/2014/main" id="{FBF430D8-8DB6-27C6-3D96-35FA54AE5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5424" y="2776446"/>
            <a:ext cx="5258534" cy="1305107"/>
          </a:xfrm>
          <a:prstGeom prst="rect">
            <a:avLst/>
          </a:prstGeom>
        </p:spPr>
      </p:pic>
    </p:spTree>
    <p:extLst>
      <p:ext uri="{BB962C8B-B14F-4D97-AF65-F5344CB8AC3E}">
        <p14:creationId xmlns:p14="http://schemas.microsoft.com/office/powerpoint/2010/main" val="122931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Results- </a:t>
            </a:r>
            <a:r>
              <a:rPr lang="en-US" sz="3200" i="1" dirty="0" err="1"/>
              <a:t>EpiFNP</a:t>
            </a:r>
            <a:endParaRPr lang="en-US" i="1" dirty="0"/>
          </a:p>
        </p:txBody>
      </p:sp>
      <p:pic>
        <p:nvPicPr>
          <p:cNvPr id="8" name="Content Placeholder 7" descr="Diagram&#10;&#10;Description automatically generated">
            <a:extLst>
              <a:ext uri="{FF2B5EF4-FFF2-40B4-BE49-F238E27FC236}">
                <a16:creationId xmlns:a16="http://schemas.microsoft.com/office/drawing/2014/main" id="{DAF6429C-C475-69C4-BECE-3BD4E469ADFD}"/>
              </a:ext>
            </a:extLst>
          </p:cNvPr>
          <p:cNvPicPr>
            <a:picLocks noGrp="1" noChangeAspect="1"/>
          </p:cNvPicPr>
          <p:nvPr>
            <p:ph idx="1"/>
          </p:nvPr>
        </p:nvPicPr>
        <p:blipFill>
          <a:blip r:embed="rId2"/>
          <a:stretch>
            <a:fillRect/>
          </a:stretch>
        </p:blipFill>
        <p:spPr>
          <a:xfrm>
            <a:off x="6783205" y="1943876"/>
            <a:ext cx="3065470" cy="2636899"/>
          </a:xfrm>
        </p:spPr>
      </p:pic>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41</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sz="1800" i="1" dirty="0" err="1"/>
              <a:t>EpiFNP</a:t>
            </a:r>
            <a:endParaRPr lang="en-US" i="1" dirty="0"/>
          </a:p>
        </p:txBody>
      </p:sp>
      <p:pic>
        <p:nvPicPr>
          <p:cNvPr id="10" name="Picture 9" descr="Chart, line chart&#10;&#10;Description automatically generated">
            <a:extLst>
              <a:ext uri="{FF2B5EF4-FFF2-40B4-BE49-F238E27FC236}">
                <a16:creationId xmlns:a16="http://schemas.microsoft.com/office/drawing/2014/main" id="{4565B8FF-EEC0-21C1-6564-00816AE0E4B4}"/>
              </a:ext>
            </a:extLst>
          </p:cNvPr>
          <p:cNvPicPr>
            <a:picLocks noChangeAspect="1"/>
          </p:cNvPicPr>
          <p:nvPr/>
        </p:nvPicPr>
        <p:blipFill>
          <a:blip r:embed="rId3"/>
          <a:stretch>
            <a:fillRect/>
          </a:stretch>
        </p:blipFill>
        <p:spPr>
          <a:xfrm>
            <a:off x="1813565" y="1803060"/>
            <a:ext cx="3595232" cy="3012222"/>
          </a:xfrm>
          <a:prstGeom prst="rect">
            <a:avLst/>
          </a:prstGeom>
        </p:spPr>
      </p:pic>
      <p:sp>
        <p:nvSpPr>
          <p:cNvPr id="3" name="TextBox 2">
            <a:extLst>
              <a:ext uri="{FF2B5EF4-FFF2-40B4-BE49-F238E27FC236}">
                <a16:creationId xmlns:a16="http://schemas.microsoft.com/office/drawing/2014/main" id="{F1DFC703-CE5A-3C19-71DB-9A73241B8955}"/>
              </a:ext>
            </a:extLst>
          </p:cNvPr>
          <p:cNvSpPr txBox="1"/>
          <p:nvPr/>
        </p:nvSpPr>
        <p:spPr>
          <a:xfrm>
            <a:off x="3752648" y="4967705"/>
            <a:ext cx="4563292" cy="584775"/>
          </a:xfrm>
          <a:prstGeom prst="rect">
            <a:avLst/>
          </a:prstGeom>
          <a:noFill/>
        </p:spPr>
        <p:txBody>
          <a:bodyPr wrap="square" rtlCol="0">
            <a:spAutoFit/>
          </a:bodyPr>
          <a:lstStyle/>
          <a:p>
            <a:pPr algn="ctr"/>
            <a:r>
              <a:rPr lang="en-US" sz="1600" dirty="0" err="1">
                <a:latin typeface="Calibri" panose="020F0502020204030204" pitchFamily="34" charset="0"/>
                <a:cs typeface="Calibri" panose="020F0502020204030204" pitchFamily="34" charset="0"/>
              </a:rPr>
              <a:t>EpiFNP</a:t>
            </a:r>
            <a:r>
              <a:rPr lang="en-US" sz="1600" dirty="0">
                <a:latin typeface="Calibri" panose="020F0502020204030204" pitchFamily="34" charset="0"/>
                <a:cs typeface="Calibri" panose="020F0502020204030204" pitchFamily="34" charset="0"/>
              </a:rPr>
              <a:t> automatically chooses most similar seasons for a given season.</a:t>
            </a:r>
          </a:p>
        </p:txBody>
      </p:sp>
    </p:spTree>
    <p:extLst>
      <p:ext uri="{BB962C8B-B14F-4D97-AF65-F5344CB8AC3E}">
        <p14:creationId xmlns:p14="http://schemas.microsoft.com/office/powerpoint/2010/main" val="154931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Results-</a:t>
            </a:r>
            <a:r>
              <a:rPr lang="en-US" sz="3200" i="1" dirty="0" err="1"/>
              <a:t>EpiFNP</a:t>
            </a:r>
            <a:endParaRPr lang="en-US" i="1"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42</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sz="1800" i="1" dirty="0" err="1"/>
              <a:t>EpiFNP</a:t>
            </a:r>
            <a:endParaRPr lang="en-US" i="1" dirty="0"/>
          </a:p>
        </p:txBody>
      </p:sp>
      <p:sp>
        <p:nvSpPr>
          <p:cNvPr id="9" name="TextBox 8">
            <a:extLst>
              <a:ext uri="{FF2B5EF4-FFF2-40B4-BE49-F238E27FC236}">
                <a16:creationId xmlns:a16="http://schemas.microsoft.com/office/drawing/2014/main" id="{E396F299-1C15-26DB-09E5-5F593B060994}"/>
              </a:ext>
            </a:extLst>
          </p:cNvPr>
          <p:cNvSpPr txBox="1"/>
          <p:nvPr/>
        </p:nvSpPr>
        <p:spPr>
          <a:xfrm>
            <a:off x="1864359" y="5171143"/>
            <a:ext cx="8463282" cy="646331"/>
          </a:xfrm>
          <a:prstGeom prst="rect">
            <a:avLst/>
          </a:prstGeom>
          <a:noFill/>
        </p:spPr>
        <p:txBody>
          <a:bodyPr wrap="square" rtlCol="0">
            <a:spAutoFit/>
          </a:bodyPr>
          <a:lstStyle/>
          <a:p>
            <a:r>
              <a:rPr lang="en-US" i="1" dirty="0">
                <a:effectLst/>
                <a:latin typeface="Helvetica" pitchFamily="2" charset="0"/>
              </a:rPr>
              <a:t>EPIFNP outperforms top 2 baselines during abnormal</a:t>
            </a:r>
            <a:r>
              <a:rPr lang="en-US" dirty="0">
                <a:latin typeface="Helvetica" pitchFamily="2" charset="0"/>
              </a:rPr>
              <a:t> </a:t>
            </a:r>
            <a:r>
              <a:rPr lang="en-US" i="1" dirty="0">
                <a:effectLst/>
                <a:latin typeface="Helvetica" pitchFamily="2" charset="0"/>
              </a:rPr>
              <a:t>COVID-19 season 2019/20</a:t>
            </a:r>
            <a:endParaRPr lang="en-US" dirty="0">
              <a:effectLst/>
              <a:latin typeface="Helvetica" pitchFamily="2" charset="0"/>
            </a:endParaRPr>
          </a:p>
          <a:p>
            <a:endParaRPr lang="en-US" dirty="0"/>
          </a:p>
        </p:txBody>
      </p:sp>
      <p:pic>
        <p:nvPicPr>
          <p:cNvPr id="11" name="Content Placeholder 10">
            <a:extLst>
              <a:ext uri="{FF2B5EF4-FFF2-40B4-BE49-F238E27FC236}">
                <a16:creationId xmlns:a16="http://schemas.microsoft.com/office/drawing/2014/main" id="{D215A430-CF7A-F62A-2952-69ECA16C3251}"/>
              </a:ext>
            </a:extLst>
          </p:cNvPr>
          <p:cNvPicPr>
            <a:picLocks noGrp="1" noChangeAspect="1"/>
          </p:cNvPicPr>
          <p:nvPr>
            <p:ph idx="1"/>
          </p:nvPr>
        </p:nvPicPr>
        <p:blipFill>
          <a:blip r:embed="rId2"/>
          <a:stretch>
            <a:fillRect/>
          </a:stretch>
        </p:blipFill>
        <p:spPr>
          <a:xfrm>
            <a:off x="2658458" y="1877028"/>
            <a:ext cx="6404519" cy="3294115"/>
          </a:xfrm>
        </p:spPr>
      </p:pic>
    </p:spTree>
    <p:extLst>
      <p:ext uri="{BB962C8B-B14F-4D97-AF65-F5344CB8AC3E}">
        <p14:creationId xmlns:p14="http://schemas.microsoft.com/office/powerpoint/2010/main" val="3904843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Ablation Study- </a:t>
            </a:r>
            <a:r>
              <a:rPr lang="en-US" sz="3200" i="1" dirty="0" err="1"/>
              <a:t>EpiFNP</a:t>
            </a:r>
            <a:endParaRPr lang="en-US" i="1" dirty="0"/>
          </a:p>
        </p:txBody>
      </p:sp>
      <p:pic>
        <p:nvPicPr>
          <p:cNvPr id="8" name="Content Placeholder 7" descr="Table&#10;&#10;Description automatically generated">
            <a:extLst>
              <a:ext uri="{FF2B5EF4-FFF2-40B4-BE49-F238E27FC236}">
                <a16:creationId xmlns:a16="http://schemas.microsoft.com/office/drawing/2014/main" id="{46ECD53E-EC73-DF26-4F7A-65DF745C4232}"/>
              </a:ext>
            </a:extLst>
          </p:cNvPr>
          <p:cNvPicPr>
            <a:picLocks noGrp="1" noChangeAspect="1"/>
          </p:cNvPicPr>
          <p:nvPr>
            <p:ph idx="1"/>
          </p:nvPr>
        </p:nvPicPr>
        <p:blipFill>
          <a:blip r:embed="rId2"/>
          <a:stretch>
            <a:fillRect/>
          </a:stretch>
        </p:blipFill>
        <p:spPr>
          <a:xfrm>
            <a:off x="2071405" y="1981200"/>
            <a:ext cx="7259207" cy="3436070"/>
          </a:xfrm>
        </p:spPr>
      </p:pic>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43</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sz="1800" i="1" dirty="0" err="1"/>
              <a:t>EpiFNP</a:t>
            </a:r>
            <a:endParaRPr lang="en-US" i="1" dirty="0"/>
          </a:p>
        </p:txBody>
      </p:sp>
      <p:sp>
        <p:nvSpPr>
          <p:cNvPr id="9" name="TextBox 8">
            <a:extLst>
              <a:ext uri="{FF2B5EF4-FFF2-40B4-BE49-F238E27FC236}">
                <a16:creationId xmlns:a16="http://schemas.microsoft.com/office/drawing/2014/main" id="{E396F299-1C15-26DB-09E5-5F593B060994}"/>
              </a:ext>
            </a:extLst>
          </p:cNvPr>
          <p:cNvSpPr txBox="1"/>
          <p:nvPr/>
        </p:nvSpPr>
        <p:spPr>
          <a:xfrm>
            <a:off x="2201496" y="5417270"/>
            <a:ext cx="7604449" cy="369332"/>
          </a:xfrm>
          <a:prstGeom prst="rect">
            <a:avLst/>
          </a:prstGeom>
          <a:noFill/>
        </p:spPr>
        <p:txBody>
          <a:bodyPr wrap="square" rtlCol="0">
            <a:spAutoFit/>
          </a:bodyPr>
          <a:lstStyle/>
          <a:p>
            <a:r>
              <a:rPr lang="en-US" sz="1800" b="0" i="0" u="none" strike="noStrike" baseline="0" dirty="0">
                <a:latin typeface="NimbusRomNo9L-Regu"/>
              </a:rPr>
              <a:t>Ablation study to measure the effects of different components of </a:t>
            </a:r>
            <a:r>
              <a:rPr lang="en-US" sz="1800" b="0" i="0" u="none" strike="noStrike" baseline="0" dirty="0" err="1">
                <a:latin typeface="NimbusRomNo9L-Regu"/>
              </a:rPr>
              <a:t>EpiFNP</a:t>
            </a:r>
            <a:r>
              <a:rPr lang="en-US" sz="1800" b="0" i="0" u="none" strike="noStrike" baseline="0" dirty="0">
                <a:latin typeface="NimbusRomNo9L-Regu"/>
              </a:rPr>
              <a:t>.</a:t>
            </a:r>
            <a:endParaRPr lang="en-US" dirty="0"/>
          </a:p>
        </p:txBody>
      </p:sp>
    </p:spTree>
    <p:extLst>
      <p:ext uri="{BB962C8B-B14F-4D97-AF65-F5344CB8AC3E}">
        <p14:creationId xmlns:p14="http://schemas.microsoft.com/office/powerpoint/2010/main" val="165510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C72F-B148-290B-ACCE-4DC73A639086}"/>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2F04991-8AFD-3300-E1E6-C9DBA98999E4}"/>
              </a:ext>
            </a:extLst>
          </p:cNvPr>
          <p:cNvSpPr>
            <a:spLocks noGrp="1"/>
          </p:cNvSpPr>
          <p:nvPr>
            <p:ph idx="1"/>
          </p:nvPr>
        </p:nvSpPr>
        <p:spPr>
          <a:xfrm>
            <a:off x="1295400" y="1526796"/>
            <a:ext cx="9601200" cy="4546833"/>
          </a:xfrm>
        </p:spPr>
        <p:txBody>
          <a:bodyPr>
            <a:normAutofit/>
          </a:bodyPr>
          <a:lstStyle/>
          <a:p>
            <a:r>
              <a:rPr lang="en-US" sz="2600" dirty="0"/>
              <a:t>Introduction</a:t>
            </a:r>
          </a:p>
          <a:p>
            <a:r>
              <a:rPr lang="en-US" sz="2600" dirty="0"/>
              <a:t>Problem Setting</a:t>
            </a:r>
          </a:p>
          <a:p>
            <a:r>
              <a:rPr lang="en-US" sz="2600" dirty="0"/>
              <a:t>Models</a:t>
            </a:r>
          </a:p>
          <a:p>
            <a:pPr lvl="1"/>
            <a:r>
              <a:rPr lang="en-US" sz="2400" dirty="0"/>
              <a:t>Paper 1: </a:t>
            </a:r>
            <a:r>
              <a:rPr lang="en-US" sz="2400" dirty="0" err="1"/>
              <a:t>EpiDeep</a:t>
            </a:r>
            <a:endParaRPr lang="en-US" sz="2400" dirty="0"/>
          </a:p>
          <a:p>
            <a:pPr lvl="1"/>
            <a:r>
              <a:rPr lang="en-US" sz="2400" dirty="0"/>
              <a:t>Paper 2: Cali-Net</a:t>
            </a:r>
          </a:p>
          <a:p>
            <a:pPr lvl="1"/>
            <a:r>
              <a:rPr lang="en-US" sz="2400" dirty="0"/>
              <a:t>Paper 3: </a:t>
            </a:r>
            <a:r>
              <a:rPr lang="en-US" sz="2400" dirty="0" err="1"/>
              <a:t>EpiFNP</a:t>
            </a:r>
            <a:endParaRPr lang="en-US" sz="2400" dirty="0"/>
          </a:p>
          <a:p>
            <a:r>
              <a:rPr lang="en-US" sz="2600" dirty="0">
                <a:solidFill>
                  <a:srgbClr val="FF0000"/>
                </a:solidFill>
              </a:rPr>
              <a:t>Discussion</a:t>
            </a:r>
          </a:p>
        </p:txBody>
      </p:sp>
      <p:sp>
        <p:nvSpPr>
          <p:cNvPr id="4" name="Slide Number Placeholder 3">
            <a:extLst>
              <a:ext uri="{FF2B5EF4-FFF2-40B4-BE49-F238E27FC236}">
                <a16:creationId xmlns:a16="http://schemas.microsoft.com/office/drawing/2014/main" id="{2C2C582F-0317-F6E1-9941-CD4A9620DA68}"/>
              </a:ext>
            </a:extLst>
          </p:cNvPr>
          <p:cNvSpPr>
            <a:spLocks noGrp="1"/>
          </p:cNvSpPr>
          <p:nvPr>
            <p:ph type="sldNum" sz="quarter" idx="12"/>
          </p:nvPr>
        </p:nvSpPr>
        <p:spPr/>
        <p:txBody>
          <a:bodyPr/>
          <a:lstStyle/>
          <a:p>
            <a:fld id="{E31375A4-56A4-47D6-9801-1991572033F7}" type="slidenum">
              <a:rPr lang="en-US" smtClean="0"/>
              <a:t>44</a:t>
            </a:fld>
            <a:endParaRPr lang="en-US"/>
          </a:p>
        </p:txBody>
      </p:sp>
    </p:spTree>
    <p:extLst>
      <p:ext uri="{BB962C8B-B14F-4D97-AF65-F5344CB8AC3E}">
        <p14:creationId xmlns:p14="http://schemas.microsoft.com/office/powerpoint/2010/main" val="407066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Comparison of Methods</a:t>
            </a:r>
          </a:p>
        </p:txBody>
      </p:sp>
      <p:graphicFrame>
        <p:nvGraphicFramePr>
          <p:cNvPr id="3" name="Table 9">
            <a:extLst>
              <a:ext uri="{FF2B5EF4-FFF2-40B4-BE49-F238E27FC236}">
                <a16:creationId xmlns:a16="http://schemas.microsoft.com/office/drawing/2014/main" id="{7E9F7B3A-99A4-EB12-69FE-E24AB342C505}"/>
              </a:ext>
            </a:extLst>
          </p:cNvPr>
          <p:cNvGraphicFramePr>
            <a:graphicFrameLocks noGrp="1"/>
          </p:cNvGraphicFramePr>
          <p:nvPr>
            <p:ph idx="1"/>
            <p:extLst>
              <p:ext uri="{D42A27DB-BD31-4B8C-83A1-F6EECF244321}">
                <p14:modId xmlns:p14="http://schemas.microsoft.com/office/powerpoint/2010/main" val="718488534"/>
              </p:ext>
            </p:extLst>
          </p:nvPr>
        </p:nvGraphicFramePr>
        <p:xfrm>
          <a:off x="1295400" y="1981200"/>
          <a:ext cx="9601200" cy="3444240"/>
        </p:xfrm>
        <a:graphic>
          <a:graphicData uri="http://schemas.openxmlformats.org/drawingml/2006/table">
            <a:tbl>
              <a:tblPr firstRow="1" bandRow="1">
                <a:tableStyleId>{7E9639D4-E3E2-4D34-9284-5A2195B3D0D7}</a:tableStyleId>
              </a:tblPr>
              <a:tblGrid>
                <a:gridCol w="2420923">
                  <a:extLst>
                    <a:ext uri="{9D8B030D-6E8A-4147-A177-3AD203B41FA5}">
                      <a16:colId xmlns:a16="http://schemas.microsoft.com/office/drawing/2014/main" val="3062880475"/>
                    </a:ext>
                  </a:extLst>
                </a:gridCol>
                <a:gridCol w="1929468">
                  <a:extLst>
                    <a:ext uri="{9D8B030D-6E8A-4147-A177-3AD203B41FA5}">
                      <a16:colId xmlns:a16="http://schemas.microsoft.com/office/drawing/2014/main" val="2662048591"/>
                    </a:ext>
                  </a:extLst>
                </a:gridCol>
                <a:gridCol w="2449585">
                  <a:extLst>
                    <a:ext uri="{9D8B030D-6E8A-4147-A177-3AD203B41FA5}">
                      <a16:colId xmlns:a16="http://schemas.microsoft.com/office/drawing/2014/main" val="2367231137"/>
                    </a:ext>
                  </a:extLst>
                </a:gridCol>
                <a:gridCol w="2801224">
                  <a:extLst>
                    <a:ext uri="{9D8B030D-6E8A-4147-A177-3AD203B41FA5}">
                      <a16:colId xmlns:a16="http://schemas.microsoft.com/office/drawing/2014/main" val="1571756311"/>
                    </a:ext>
                  </a:extLst>
                </a:gridCol>
              </a:tblGrid>
              <a:tr h="370840">
                <a:tc>
                  <a:txBody>
                    <a:bodyPr/>
                    <a:lstStyle/>
                    <a:p>
                      <a:pPr algn="ctr"/>
                      <a:r>
                        <a:rPr lang="en-US" sz="2200" dirty="0"/>
                        <a:t>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t>COVID-19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t>Prediction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t>Significance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7446999"/>
                  </a:ext>
                </a:extLst>
              </a:tr>
              <a:tr h="370840">
                <a:tc>
                  <a:txBody>
                    <a:bodyPr/>
                    <a:lstStyle/>
                    <a:p>
                      <a:pPr algn="ctr"/>
                      <a:r>
                        <a:rPr lang="en-US" sz="2000" dirty="0"/>
                        <a:t>Paper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Absent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First Deep Learning Framework Proposed for this task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8907258"/>
                  </a:ext>
                </a:extLst>
              </a:tr>
              <a:tr h="370840">
                <a:tc>
                  <a:txBody>
                    <a:bodyPr/>
                    <a:lstStyle/>
                    <a:p>
                      <a:pPr algn="ctr"/>
                      <a:r>
                        <a:rPr lang="en-US" sz="2000" dirty="0"/>
                        <a:t>Paper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Present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Effective Prediction in onset of similar diseases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256207"/>
                  </a:ext>
                </a:extLst>
              </a:tr>
              <a:tr h="370840">
                <a:tc>
                  <a:txBody>
                    <a:bodyPr/>
                    <a:lstStyle/>
                    <a:p>
                      <a:pPr algn="ctr"/>
                      <a:r>
                        <a:rPr lang="en-US" sz="2000" dirty="0"/>
                        <a:t>Paper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Present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Distribution with Uncertainty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Deep Learning Method Predicting with Uncertainty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683795"/>
                  </a:ext>
                </a:extLst>
              </a:tr>
            </a:tbl>
          </a:graphicData>
        </a:graphic>
      </p:graphicFrame>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428225"/>
            <a:ext cx="10055710" cy="222436"/>
          </a:xfrm>
        </p:spPr>
        <p:txBody>
          <a:bodyPr/>
          <a:lstStyle/>
          <a:p>
            <a:r>
              <a:rPr lang="en-US" sz="800" dirty="0"/>
              <a:t>[Paper 1] Bijaya Adhikari, </a:t>
            </a:r>
            <a:r>
              <a:rPr lang="en-US" sz="800" dirty="0" err="1"/>
              <a:t>Xinfeng</a:t>
            </a:r>
            <a:r>
              <a:rPr lang="en-US" sz="800" dirty="0"/>
              <a:t> Xu, </a:t>
            </a:r>
            <a:r>
              <a:rPr lang="en-US" sz="800" dirty="0" err="1"/>
              <a:t>Naren</a:t>
            </a:r>
            <a:r>
              <a:rPr lang="en-US" sz="800" dirty="0"/>
              <a:t> Ramakrishnan, B. Aditya Prakash, “</a:t>
            </a:r>
            <a:r>
              <a:rPr lang="en-US" sz="800" dirty="0" err="1"/>
              <a:t>EpiDeep</a:t>
            </a:r>
            <a:r>
              <a:rPr lang="en-US" sz="800" dirty="0"/>
              <a:t>: Exploiting Embeddings for Epidemic Forecasting”, KDD ’19.</a:t>
            </a:r>
          </a:p>
          <a:p>
            <a:r>
              <a:rPr lang="en-US" sz="800" dirty="0"/>
              <a:t>[Paper 2] Alexander Rodríguez, Nikhil </a:t>
            </a:r>
            <a:r>
              <a:rPr lang="en-US" sz="800" dirty="0" err="1"/>
              <a:t>Muralidhar</a:t>
            </a:r>
            <a:r>
              <a:rPr lang="en-US" sz="800" dirty="0"/>
              <a:t>, Bijaya Adhikari, Anika Tabassum, </a:t>
            </a:r>
            <a:r>
              <a:rPr lang="en-US" sz="800" dirty="0" err="1"/>
              <a:t>Naren</a:t>
            </a:r>
            <a:r>
              <a:rPr lang="en-US" sz="800" dirty="0"/>
              <a:t> Ramakrishnan, B. Aditya Prakash, “Steering a historical disease forecasting model under a pandemic: Case of flu and COVID-19”, AAAI ‘21.</a:t>
            </a:r>
          </a:p>
          <a:p>
            <a:r>
              <a:rPr lang="en-US" sz="800" dirty="0"/>
              <a:t>[Paper 3] </a:t>
            </a:r>
            <a:r>
              <a:rPr lang="en-US" sz="800" dirty="0" err="1"/>
              <a:t>Harshavardhan</a:t>
            </a:r>
            <a:r>
              <a:rPr lang="en-US" sz="800" dirty="0"/>
              <a:t> </a:t>
            </a:r>
            <a:r>
              <a:rPr lang="en-US" sz="800" dirty="0" err="1"/>
              <a:t>Kamarthi</a:t>
            </a:r>
            <a:r>
              <a:rPr lang="en-US" sz="800" dirty="0"/>
              <a:t>, </a:t>
            </a:r>
            <a:r>
              <a:rPr lang="en-US" sz="800" dirty="0" err="1"/>
              <a:t>Lingkai</a:t>
            </a:r>
            <a:r>
              <a:rPr lang="en-US" sz="800" dirty="0"/>
              <a:t> Kong, Alexander Rodríguez, Chao Zhang, B. Aditya Prakash,  “When in doubt: Neural non-parametric uncertainty quantification for epidemic forecasting”, </a:t>
            </a:r>
            <a:r>
              <a:rPr lang="en-US" sz="800" dirty="0" err="1"/>
              <a:t>NeurIPS</a:t>
            </a:r>
            <a:r>
              <a:rPr lang="en-US" sz="800" dirty="0"/>
              <a:t> ‘21.</a:t>
            </a:r>
          </a:p>
          <a:p>
            <a:endParaRPr lang="en-US" sz="8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45</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a:t>Discussion</a:t>
            </a:r>
          </a:p>
        </p:txBody>
      </p:sp>
    </p:spTree>
    <p:extLst>
      <p:ext uri="{BB962C8B-B14F-4D97-AF65-F5344CB8AC3E}">
        <p14:creationId xmlns:p14="http://schemas.microsoft.com/office/powerpoint/2010/main" val="202702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dirty="0"/>
              <a:t>Research Directions</a:t>
            </a:r>
          </a:p>
        </p:txBody>
      </p:sp>
      <p:sp>
        <p:nvSpPr>
          <p:cNvPr id="11" name="Content Placeholder 10">
            <a:extLst>
              <a:ext uri="{FF2B5EF4-FFF2-40B4-BE49-F238E27FC236}">
                <a16:creationId xmlns:a16="http://schemas.microsoft.com/office/drawing/2014/main" id="{44E2FC5C-E86F-0B9D-3F5C-1EA461371360}"/>
              </a:ext>
            </a:extLst>
          </p:cNvPr>
          <p:cNvSpPr>
            <a:spLocks noGrp="1"/>
          </p:cNvSpPr>
          <p:nvPr>
            <p:ph idx="1"/>
          </p:nvPr>
        </p:nvSpPr>
        <p:spPr/>
        <p:txBody>
          <a:bodyPr/>
          <a:lstStyle/>
          <a:p>
            <a:pPr algn="l"/>
            <a:r>
              <a:rPr lang="en-US" dirty="0"/>
              <a:t>The above can be extended to handle other diseases and the core technique can be adapted for other general sequence modeling</a:t>
            </a:r>
          </a:p>
          <a:p>
            <a:pPr algn="l"/>
            <a:r>
              <a:rPr lang="en-US" dirty="0"/>
              <a:t>Future variants of these models can also use heterogeneous data from multiple sources</a:t>
            </a:r>
          </a:p>
          <a:p>
            <a:pPr algn="l"/>
            <a:r>
              <a:rPr lang="en-US" dirty="0"/>
              <a:t>Explore incorporating domain knowledge of prior dependencies between different sources/features</a:t>
            </a:r>
          </a:p>
          <a:p>
            <a:pPr algn="l"/>
            <a:r>
              <a:rPr lang="en-US" dirty="0"/>
              <a:t>As data is sparse, works can be done to generate good quality synthetic data to improve performance of the models</a:t>
            </a:r>
          </a:p>
          <a:p>
            <a:pPr algn="l"/>
            <a:endParaRPr lang="en-US" sz="2000" dirty="0"/>
          </a:p>
          <a:p>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46</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a:latin typeface="NimbusRomNo9L-Regu"/>
              </a:rPr>
              <a:t>Discussion</a:t>
            </a:r>
            <a:endParaRPr lang="en-US" i="1" dirty="0"/>
          </a:p>
        </p:txBody>
      </p:sp>
    </p:spTree>
    <p:extLst>
      <p:ext uri="{BB962C8B-B14F-4D97-AF65-F5344CB8AC3E}">
        <p14:creationId xmlns:p14="http://schemas.microsoft.com/office/powerpoint/2010/main" val="81254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159F-DAB1-00F2-FBCA-8AA7F291F190}"/>
              </a:ext>
            </a:extLst>
          </p:cNvPr>
          <p:cNvSpPr>
            <a:spLocks noGrp="1"/>
          </p:cNvSpPr>
          <p:nvPr>
            <p:ph type="title"/>
          </p:nvPr>
        </p:nvSpPr>
        <p:spPr>
          <a:xfrm>
            <a:off x="1321526" y="489398"/>
            <a:ext cx="9601200" cy="2743200"/>
          </a:xfrm>
        </p:spPr>
        <p:txBody>
          <a:bodyPr/>
          <a:lstStyle/>
          <a:p>
            <a:pPr algn="ctr"/>
            <a:r>
              <a:rPr lang="en-US" dirty="0"/>
              <a:t>Thank You</a:t>
            </a:r>
          </a:p>
        </p:txBody>
      </p:sp>
      <p:sp>
        <p:nvSpPr>
          <p:cNvPr id="3" name="Text Placeholder 2">
            <a:extLst>
              <a:ext uri="{FF2B5EF4-FFF2-40B4-BE49-F238E27FC236}">
                <a16:creationId xmlns:a16="http://schemas.microsoft.com/office/drawing/2014/main" id="{82A96EBF-2B2D-45B6-4A8B-EBDAB93AFB6B}"/>
              </a:ext>
            </a:extLst>
          </p:cNvPr>
          <p:cNvSpPr>
            <a:spLocks noGrp="1"/>
          </p:cNvSpPr>
          <p:nvPr>
            <p:ph type="body" idx="1"/>
          </p:nvPr>
        </p:nvSpPr>
        <p:spPr>
          <a:xfrm>
            <a:off x="1295400" y="5367528"/>
            <a:ext cx="9601200" cy="850392"/>
          </a:xfrm>
        </p:spPr>
        <p:txBody>
          <a:bodyPr>
            <a:normAutofit/>
          </a:bodyPr>
          <a:lstStyle/>
          <a:p>
            <a:pPr algn="ctr"/>
            <a:r>
              <a:rPr lang="en-US" sz="2200" dirty="0"/>
              <a:t>Questions? Comments?</a:t>
            </a:r>
          </a:p>
        </p:txBody>
      </p:sp>
    </p:spTree>
    <p:extLst>
      <p:ext uri="{BB962C8B-B14F-4D97-AF65-F5344CB8AC3E}">
        <p14:creationId xmlns:p14="http://schemas.microsoft.com/office/powerpoint/2010/main" val="55421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Learning the Distribution</a:t>
            </a:r>
            <a:endParaRPr lang="en-US" i="1"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lstStyle/>
              <a:p>
                <a:r>
                  <a:rPr lang="en-US" dirty="0"/>
                  <a:t>A</a:t>
                </a:r>
                <a:r>
                  <a:rPr lang="en-US" b="0" i="0" u="none" strike="noStrike" baseline="0" dirty="0"/>
                  <a:t>mortized variational inference</a:t>
                </a:r>
                <a:r>
                  <a:rPr lang="en-US" dirty="0"/>
                  <a:t> in used to</a:t>
                </a:r>
                <a:r>
                  <a:rPr lang="en-US" b="0" i="0" u="none" strike="noStrike" baseline="0" dirty="0"/>
                  <a:t> approximate the true posterior by:</a:t>
                </a:r>
              </a:p>
              <a:p>
                <a:pPr marL="0" indent="0">
                  <a:buNone/>
                </a:pPr>
                <a:endParaRPr lang="en-US" dirty="0"/>
              </a:p>
              <a:p>
                <a:pPr marL="0" indent="0">
                  <a:buNone/>
                </a:pPr>
                <a14:m>
                  <m:oMath xmlns:m="http://schemas.openxmlformats.org/officeDocument/2006/math">
                    <m:sSub>
                      <m:sSubPr>
                        <m:ctrlPr>
                          <a:rPr lang="en-US" b="0" i="1" u="none" strike="noStrike" baseline="0" smtClean="0">
                            <a:solidFill>
                              <a:srgbClr val="836967"/>
                            </a:solidFill>
                            <a:latin typeface="Cambria Math" panose="02040503050406030204" pitchFamily="18" charset="0"/>
                          </a:rPr>
                        </m:ctrlPr>
                      </m:sSubPr>
                      <m:e>
                        <m:r>
                          <a:rPr lang="en-US" b="0" i="0" u="none" strike="noStrike" baseline="0" smtClean="0">
                            <a:latin typeface="Cambria Math" panose="02040503050406030204" pitchFamily="18" charset="0"/>
                          </a:rPr>
                          <m:t>𝑞</m:t>
                        </m:r>
                      </m:e>
                      <m:sub>
                        <m:r>
                          <a:rPr lang="en-US" b="0" i="0" u="none" strike="noStrike" baseline="0" smtClean="0">
                            <a:latin typeface="Cambria Math" panose="02040503050406030204" pitchFamily="18" charset="0"/>
                          </a:rPr>
                          <m:t>𝜙</m:t>
                        </m:r>
                      </m:sub>
                    </m:sSub>
                  </m:oMath>
                </a14:m>
                <a:r>
                  <a:rPr lang="en-US" b="0" i="0" u="none" strike="noStrike" baseline="0" dirty="0"/>
                  <a:t> </a:t>
                </a:r>
                <a:r>
                  <a:rPr lang="en-US" dirty="0"/>
                  <a:t>is</a:t>
                </a:r>
                <a:r>
                  <a:rPr lang="en-US" b="0" i="0" u="none" strike="noStrike" baseline="0" dirty="0"/>
                  <a:t> a single layer of neural network parameterized by </a:t>
                </a:r>
                <a14:m>
                  <m:oMath xmlns:m="http://schemas.openxmlformats.org/officeDocument/2006/math">
                    <m:r>
                      <a:rPr lang="en-US" b="0" i="0" u="none" strike="noStrike" baseline="0" dirty="0" smtClean="0">
                        <a:latin typeface="Cambria Math" panose="02040503050406030204" pitchFamily="18" charset="0"/>
                      </a:rPr>
                      <m:t>𝜙</m:t>
                    </m:r>
                  </m:oMath>
                </a14:m>
                <a:r>
                  <a:rPr lang="en-US" b="0" i="0" u="none" strike="noStrike" baseline="0" dirty="0"/>
                  <a:t>, which outputs mean and variance of the Gaussian distribution</a:t>
                </a:r>
              </a:p>
              <a:p>
                <a:r>
                  <a:rPr lang="en-US" dirty="0"/>
                  <a:t>Adam is used to maximize the evidence lower bound (ELBO) of the log likelihood.  The ELBO is written as:</a:t>
                </a:r>
              </a:p>
              <a:p>
                <a:pPr marL="0" indent="0">
                  <a:buNone/>
                </a:pPr>
                <a:endParaRPr lang="en-US" dirty="0"/>
              </a:p>
            </p:txBody>
          </p:sp>
        </mc:Choice>
        <mc:Fallback xmlns="">
          <p:sp>
            <p:nvSpPr>
              <p:cNvPr id="7" name="Content Placeholder 6">
                <a:extLst>
                  <a:ext uri="{FF2B5EF4-FFF2-40B4-BE49-F238E27FC236}">
                    <a16:creationId xmlns:a16="http://schemas.microsoft.com/office/drawing/2014/main" id="{3D60D5EB-94A1-CCA4-8B45-6944392EC49E}"/>
                  </a:ext>
                </a:extLst>
              </p:cNvPr>
              <p:cNvSpPr>
                <a:spLocks noGrp="1" noRot="1" noChangeAspect="1" noMove="1" noResize="1" noEditPoints="1" noAdjustHandles="1" noChangeArrowheads="1" noChangeShapeType="1" noTextEdit="1"/>
              </p:cNvSpPr>
              <p:nvPr>
                <p:ph idx="1"/>
              </p:nvPr>
            </p:nvSpPr>
            <p:spPr>
              <a:blipFill>
                <a:blip r:embed="rId2"/>
                <a:stretch>
                  <a:fillRect l="-793" t="-1993"/>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48</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8" name="Picture 7">
            <a:extLst>
              <a:ext uri="{FF2B5EF4-FFF2-40B4-BE49-F238E27FC236}">
                <a16:creationId xmlns:a16="http://schemas.microsoft.com/office/drawing/2014/main" id="{C665B78C-5F67-5BC6-E559-4344FD4A3892}"/>
              </a:ext>
            </a:extLst>
          </p:cNvPr>
          <p:cNvPicPr>
            <a:picLocks noChangeAspect="1"/>
          </p:cNvPicPr>
          <p:nvPr/>
        </p:nvPicPr>
        <p:blipFill>
          <a:blip r:embed="rId3"/>
          <a:stretch>
            <a:fillRect/>
          </a:stretch>
        </p:blipFill>
        <p:spPr>
          <a:xfrm>
            <a:off x="2119116" y="2713807"/>
            <a:ext cx="7953768" cy="341486"/>
          </a:xfrm>
          <a:prstGeom prst="rect">
            <a:avLst/>
          </a:prstGeom>
        </p:spPr>
      </p:pic>
      <p:pic>
        <p:nvPicPr>
          <p:cNvPr id="10" name="Picture 9">
            <a:extLst>
              <a:ext uri="{FF2B5EF4-FFF2-40B4-BE49-F238E27FC236}">
                <a16:creationId xmlns:a16="http://schemas.microsoft.com/office/drawing/2014/main" id="{41440F08-E574-C999-043E-837DA6B75B8A}"/>
              </a:ext>
            </a:extLst>
          </p:cNvPr>
          <p:cNvPicPr>
            <a:picLocks noChangeAspect="1"/>
          </p:cNvPicPr>
          <p:nvPr/>
        </p:nvPicPr>
        <p:blipFill>
          <a:blip r:embed="rId4"/>
          <a:stretch>
            <a:fillRect/>
          </a:stretch>
        </p:blipFill>
        <p:spPr>
          <a:xfrm>
            <a:off x="1959190" y="4885512"/>
            <a:ext cx="8273620" cy="916745"/>
          </a:xfrm>
          <a:prstGeom prst="rect">
            <a:avLst/>
          </a:prstGeom>
        </p:spPr>
      </p:pic>
    </p:spTree>
    <p:extLst>
      <p:ext uri="{BB962C8B-B14F-4D97-AF65-F5344CB8AC3E}">
        <p14:creationId xmlns:p14="http://schemas.microsoft.com/office/powerpoint/2010/main" val="1440970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Parameterizing Predictive Distribution</a:t>
            </a:r>
            <a:endParaRPr lang="en-US" i="1" dirty="0"/>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lstStyle/>
          <a:p>
            <a:r>
              <a:rPr lang="en-US" b="1" dirty="0"/>
              <a:t>Sequence embedding: </a:t>
            </a:r>
            <a:r>
              <a:rPr lang="en-US" dirty="0"/>
              <a:t>A direct path from the latent embedding of the training sequence to the final prediction to enable the neural network to extrapolate beyond the distribution of the reference sequences. This is useful in novel/unprecedented patterns where the input sequence can not rely only on reference sequences from historical data for prediction</a:t>
            </a:r>
          </a:p>
          <a:p>
            <a:pPr marL="0" indent="0">
              <a:buNone/>
            </a:pPr>
            <a:r>
              <a:rPr lang="en-US" dirty="0"/>
              <a:t>Concatenate the 3 variables into a single vector </a:t>
            </a:r>
            <a:r>
              <a:rPr lang="en-US" dirty="0" err="1"/>
              <a:t>e</a:t>
            </a:r>
            <a:r>
              <a:rPr lang="en-US" baseline="-25000" dirty="0" err="1"/>
              <a:t>i</a:t>
            </a:r>
            <a:r>
              <a:rPr lang="en-US" dirty="0"/>
              <a:t> and obtain the final predictive distribution where d</a:t>
            </a:r>
            <a:r>
              <a:rPr lang="en-US" baseline="-25000" dirty="0"/>
              <a:t>1</a:t>
            </a:r>
            <a:r>
              <a:rPr lang="en-US" dirty="0"/>
              <a:t> and d</a:t>
            </a:r>
            <a:r>
              <a:rPr lang="en-US" baseline="-25000" dirty="0"/>
              <a:t>2</a:t>
            </a:r>
            <a:r>
              <a:rPr lang="en-US" dirty="0"/>
              <a:t> are Multi-layer </a:t>
            </a:r>
            <a:r>
              <a:rPr lang="en-US" dirty="0" err="1"/>
              <a:t>Perceptrons</a:t>
            </a:r>
            <a:r>
              <a:rPr lang="en-US" dirty="0"/>
              <a:t> (MLPs): </a:t>
            </a:r>
          </a:p>
          <a:p>
            <a:pPr marL="0" indent="0">
              <a:buNone/>
            </a:pPr>
            <a:endParaRPr lang="en-US" dirty="0"/>
          </a:p>
          <a:p>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49</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8" name="Picture 7">
            <a:extLst>
              <a:ext uri="{FF2B5EF4-FFF2-40B4-BE49-F238E27FC236}">
                <a16:creationId xmlns:a16="http://schemas.microsoft.com/office/drawing/2014/main" id="{1DF11535-BDE1-7CC5-CADF-A236B7DDD21D}"/>
              </a:ext>
            </a:extLst>
          </p:cNvPr>
          <p:cNvPicPr>
            <a:picLocks noChangeAspect="1"/>
          </p:cNvPicPr>
          <p:nvPr/>
        </p:nvPicPr>
        <p:blipFill>
          <a:blip r:embed="rId2"/>
          <a:stretch>
            <a:fillRect/>
          </a:stretch>
        </p:blipFill>
        <p:spPr>
          <a:xfrm>
            <a:off x="1934737" y="4549149"/>
            <a:ext cx="7982646" cy="450689"/>
          </a:xfrm>
          <a:prstGeom prst="rect">
            <a:avLst/>
          </a:prstGeom>
        </p:spPr>
      </p:pic>
    </p:spTree>
    <p:extLst>
      <p:ext uri="{BB962C8B-B14F-4D97-AF65-F5344CB8AC3E}">
        <p14:creationId xmlns:p14="http://schemas.microsoft.com/office/powerpoint/2010/main" val="3862735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How to Tackle the Problem</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sz="2400" dirty="0"/>
              <a:t>Build better policies to combat the disease</a:t>
            </a:r>
          </a:p>
          <a:p>
            <a:r>
              <a:rPr lang="en-US" sz="2400" dirty="0"/>
              <a:t>Build </a:t>
            </a:r>
            <a:r>
              <a:rPr lang="en-US" sz="2400" b="1" dirty="0"/>
              <a:t>accurate</a:t>
            </a:r>
            <a:r>
              <a:rPr lang="en-US" sz="2400" dirty="0"/>
              <a:t> and </a:t>
            </a:r>
            <a:r>
              <a:rPr lang="en-US" sz="2400" b="1" dirty="0"/>
              <a:t>generalizable </a:t>
            </a:r>
            <a:r>
              <a:rPr lang="en-US" sz="2400" dirty="0"/>
              <a:t>forecasting models which will predict the future given the current data</a:t>
            </a:r>
          </a:p>
          <a:p>
            <a:r>
              <a:rPr lang="en-US" sz="2400" dirty="0"/>
              <a:t>How does that help?</a:t>
            </a:r>
          </a:p>
          <a:p>
            <a:pPr lvl="1"/>
            <a:r>
              <a:rPr lang="en-US" sz="2200" dirty="0"/>
              <a:t>Informs policy makers enough to efficiently allocate funds/ resources</a:t>
            </a:r>
          </a:p>
          <a:p>
            <a:pPr lvl="1"/>
            <a:r>
              <a:rPr lang="en-US" sz="2200" dirty="0"/>
              <a:t>Influences control measures (lockdowns, temporary medical centers)</a:t>
            </a:r>
            <a:endParaRPr lang="en-US" sz="1900" dirty="0"/>
          </a:p>
          <a:p>
            <a:pPr lvl="1"/>
            <a:r>
              <a:rPr lang="en-US" sz="2200" dirty="0"/>
              <a:t>Prepares the general public for the future</a:t>
            </a:r>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5</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Introduction</a:t>
            </a:r>
          </a:p>
        </p:txBody>
      </p:sp>
    </p:spTree>
    <p:extLst>
      <p:ext uri="{BB962C8B-B14F-4D97-AF65-F5344CB8AC3E}">
        <p14:creationId xmlns:p14="http://schemas.microsoft.com/office/powerpoint/2010/main" val="50596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Parameterizing Predictive Distribution</a:t>
            </a:r>
            <a:endParaRPr lang="en-US" i="1" dirty="0"/>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normAutofit/>
          </a:bodyPr>
          <a:lstStyle/>
          <a:p>
            <a:pPr marL="0" indent="0">
              <a:buNone/>
            </a:pPr>
            <a:r>
              <a:rPr lang="en-US" dirty="0"/>
              <a:t>Functional uncertainty is  captured from different perspectives:</a:t>
            </a:r>
          </a:p>
          <a:p>
            <a:r>
              <a:rPr lang="en-US" b="1" dirty="0"/>
              <a:t>Local latent variable: </a:t>
            </a:r>
            <a:r>
              <a:rPr lang="en-US" dirty="0"/>
              <a:t>Summarizes the information of the correlated reference points for each training point and captures the uncertainty of data correlations. It is given by:</a:t>
            </a:r>
          </a:p>
          <a:p>
            <a:pPr marL="0" indent="0" algn="ctr">
              <a:buNone/>
            </a:pPr>
            <a:endParaRPr lang="en-US" dirty="0"/>
          </a:p>
          <a:p>
            <a:r>
              <a:rPr lang="en-US" b="1" dirty="0"/>
              <a:t>Global latent variable: </a:t>
            </a:r>
            <a:r>
              <a:rPr lang="en-US" dirty="0"/>
              <a:t>Encodes the information in all the reference points.</a:t>
            </a:r>
          </a:p>
          <a:p>
            <a:endParaRPr lang="en-US" dirty="0"/>
          </a:p>
          <a:p>
            <a:pPr marL="0" indent="0">
              <a:buNone/>
            </a:pPr>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50</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8" name="Picture 7">
            <a:extLst>
              <a:ext uri="{FF2B5EF4-FFF2-40B4-BE49-F238E27FC236}">
                <a16:creationId xmlns:a16="http://schemas.microsoft.com/office/drawing/2014/main" id="{8D0E7F31-3FC8-51AD-59D5-E44075220B78}"/>
              </a:ext>
            </a:extLst>
          </p:cNvPr>
          <p:cNvPicPr>
            <a:picLocks noChangeAspect="1"/>
          </p:cNvPicPr>
          <p:nvPr/>
        </p:nvPicPr>
        <p:blipFill>
          <a:blip r:embed="rId3"/>
          <a:stretch>
            <a:fillRect/>
          </a:stretch>
        </p:blipFill>
        <p:spPr>
          <a:xfrm>
            <a:off x="3500437" y="3451674"/>
            <a:ext cx="5191125" cy="638175"/>
          </a:xfrm>
          <a:prstGeom prst="rect">
            <a:avLst/>
          </a:prstGeom>
        </p:spPr>
      </p:pic>
      <p:pic>
        <p:nvPicPr>
          <p:cNvPr id="10" name="Picture 9" descr="Chart, scatter chart&#10;&#10;Description automatically generated">
            <a:extLst>
              <a:ext uri="{FF2B5EF4-FFF2-40B4-BE49-F238E27FC236}">
                <a16:creationId xmlns:a16="http://schemas.microsoft.com/office/drawing/2014/main" id="{0DC6ADA7-6429-218F-0861-9C705D04B77A}"/>
              </a:ext>
            </a:extLst>
          </p:cNvPr>
          <p:cNvPicPr>
            <a:picLocks noChangeAspect="1"/>
          </p:cNvPicPr>
          <p:nvPr/>
        </p:nvPicPr>
        <p:blipFill>
          <a:blip r:embed="rId4"/>
          <a:stretch>
            <a:fillRect/>
          </a:stretch>
        </p:blipFill>
        <p:spPr>
          <a:xfrm>
            <a:off x="2991454" y="4839747"/>
            <a:ext cx="6382352" cy="800462"/>
          </a:xfrm>
          <a:prstGeom prst="rect">
            <a:avLst/>
          </a:prstGeom>
        </p:spPr>
      </p:pic>
    </p:spTree>
    <p:extLst>
      <p:ext uri="{BB962C8B-B14F-4D97-AF65-F5344CB8AC3E}">
        <p14:creationId xmlns:p14="http://schemas.microsoft.com/office/powerpoint/2010/main" val="3603370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Stochastic Data Correlation Graph</a:t>
            </a:r>
            <a:endParaRPr lang="en-US" i="1" dirty="0"/>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a:xfrm>
            <a:off x="1295400" y="1981201"/>
            <a:ext cx="6598920" cy="3809999"/>
          </a:xfrm>
        </p:spPr>
        <p:txBody>
          <a:bodyPr/>
          <a:lstStyle/>
          <a:p>
            <a:r>
              <a:rPr lang="en-US" dirty="0"/>
              <a:t>Bipartite graph from the reference set R to the training set M based on the similarity between their sequence embeddings </a:t>
            </a:r>
          </a:p>
          <a:p>
            <a:r>
              <a:rPr lang="en-US" dirty="0"/>
              <a:t>G (a stochastic binary bipartite Graph) encodes data correlations.</a:t>
            </a:r>
          </a:p>
          <a:p>
            <a:endParaRPr lang="en-US" dirty="0"/>
          </a:p>
          <a:p>
            <a:r>
              <a:rPr lang="en-US" dirty="0"/>
              <a:t>The Binary Adjacency Matrix is Parameterized by:</a:t>
            </a:r>
          </a:p>
          <a:p>
            <a:pPr marL="0" indent="0">
              <a:buNone/>
            </a:pPr>
            <a:endParaRPr lang="en-US" dirty="0"/>
          </a:p>
          <a:p>
            <a:endParaRPr lang="en-US" dirty="0"/>
          </a:p>
          <a:p>
            <a:endParaRPr lang="en-US" dirty="0"/>
          </a:p>
          <a:p>
            <a:endParaRPr lang="en-US" dirty="0"/>
          </a:p>
          <a:p>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51</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8" name="Picture 7" descr="Diagram&#10;&#10;Description automatically generated">
            <a:extLst>
              <a:ext uri="{FF2B5EF4-FFF2-40B4-BE49-F238E27FC236}">
                <a16:creationId xmlns:a16="http://schemas.microsoft.com/office/drawing/2014/main" id="{795C6899-1054-3218-7821-A20040075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9634" y="2406945"/>
            <a:ext cx="4267796" cy="1467055"/>
          </a:xfrm>
          <a:prstGeom prst="rect">
            <a:avLst/>
          </a:prstGeom>
        </p:spPr>
      </p:pic>
      <p:pic>
        <p:nvPicPr>
          <p:cNvPr id="3" name="Picture 2">
            <a:extLst>
              <a:ext uri="{FF2B5EF4-FFF2-40B4-BE49-F238E27FC236}">
                <a16:creationId xmlns:a16="http://schemas.microsoft.com/office/drawing/2014/main" id="{E3C8D9FC-585B-05EB-BCCF-86735B9D6278}"/>
              </a:ext>
            </a:extLst>
          </p:cNvPr>
          <p:cNvPicPr>
            <a:picLocks noChangeAspect="1"/>
          </p:cNvPicPr>
          <p:nvPr/>
        </p:nvPicPr>
        <p:blipFill>
          <a:blip r:embed="rId3"/>
          <a:stretch>
            <a:fillRect/>
          </a:stretch>
        </p:blipFill>
        <p:spPr>
          <a:xfrm>
            <a:off x="1458925" y="5043604"/>
            <a:ext cx="6271869" cy="747596"/>
          </a:xfrm>
          <a:prstGeom prst="rect">
            <a:avLst/>
          </a:prstGeom>
        </p:spPr>
      </p:pic>
    </p:spTree>
    <p:extLst>
      <p:ext uri="{BB962C8B-B14F-4D97-AF65-F5344CB8AC3E}">
        <p14:creationId xmlns:p14="http://schemas.microsoft.com/office/powerpoint/2010/main" val="1509936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Probabilistic Neural Sequence Encoder </a:t>
            </a:r>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normAutofit/>
          </a:bodyPr>
          <a:lstStyle/>
          <a:p>
            <a:r>
              <a:rPr lang="en-US" dirty="0"/>
              <a:t>Similar to input encoder of </a:t>
            </a:r>
            <a:r>
              <a:rPr lang="en-US" dirty="0" err="1"/>
              <a:t>Epideep</a:t>
            </a:r>
            <a:endParaRPr lang="en-US" dirty="0"/>
          </a:p>
          <a:p>
            <a:r>
              <a:rPr lang="en-US" dirty="0"/>
              <a:t>U</a:t>
            </a:r>
            <a:r>
              <a:rPr lang="en-US" baseline="-25000" dirty="0"/>
              <a:t>i</a:t>
            </a:r>
            <a:r>
              <a:rPr lang="en-US" dirty="0"/>
              <a:t>  is then computed as a Gaussian having probability Distribution:</a:t>
            </a:r>
          </a:p>
          <a:p>
            <a:endParaRPr lang="en-US" dirty="0"/>
          </a:p>
          <a:p>
            <a:pPr marL="0" indent="0">
              <a:buNone/>
            </a:pPr>
            <a:r>
              <a:rPr lang="en-US" dirty="0"/>
              <a:t>Where g</a:t>
            </a:r>
            <a:r>
              <a:rPr lang="en-US" baseline="-25000" dirty="0"/>
              <a:t>1</a:t>
            </a:r>
            <a:r>
              <a:rPr lang="en-US" dirty="0"/>
              <a:t> and g</a:t>
            </a:r>
            <a:r>
              <a:rPr lang="en-US" baseline="-25000" dirty="0"/>
              <a:t>2</a:t>
            </a:r>
            <a:r>
              <a:rPr lang="en-US" dirty="0"/>
              <a:t> are 2 MLPs and [.]</a:t>
            </a:r>
            <a:r>
              <a:rPr lang="en-US" baseline="-25000" dirty="0"/>
              <a:t>k</a:t>
            </a:r>
            <a:r>
              <a:rPr lang="en-US" dirty="0"/>
              <a:t> is the k</a:t>
            </a:r>
            <a:r>
              <a:rPr lang="en-US" baseline="30000" dirty="0"/>
              <a:t>th</a:t>
            </a:r>
            <a:r>
              <a:rPr lang="en-US" dirty="0"/>
              <a:t> dimension of the variable</a:t>
            </a:r>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52</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12" name="Picture 11">
            <a:extLst>
              <a:ext uri="{FF2B5EF4-FFF2-40B4-BE49-F238E27FC236}">
                <a16:creationId xmlns:a16="http://schemas.microsoft.com/office/drawing/2014/main" id="{9D205DB4-C541-5EE5-E037-CCE05F0CB43A}"/>
              </a:ext>
            </a:extLst>
          </p:cNvPr>
          <p:cNvPicPr>
            <a:picLocks noChangeAspect="1"/>
          </p:cNvPicPr>
          <p:nvPr/>
        </p:nvPicPr>
        <p:blipFill>
          <a:blip r:embed="rId2"/>
          <a:stretch>
            <a:fillRect/>
          </a:stretch>
        </p:blipFill>
        <p:spPr>
          <a:xfrm>
            <a:off x="3273116" y="2905995"/>
            <a:ext cx="5645767" cy="523005"/>
          </a:xfrm>
          <a:prstGeom prst="rect">
            <a:avLst/>
          </a:prstGeom>
        </p:spPr>
      </p:pic>
      <p:pic>
        <p:nvPicPr>
          <p:cNvPr id="8" name="Picture 7">
            <a:extLst>
              <a:ext uri="{FF2B5EF4-FFF2-40B4-BE49-F238E27FC236}">
                <a16:creationId xmlns:a16="http://schemas.microsoft.com/office/drawing/2014/main" id="{080B144F-C4A7-578C-7231-39866220FE5D}"/>
              </a:ext>
            </a:extLst>
          </p:cNvPr>
          <p:cNvPicPr>
            <a:picLocks noChangeAspect="1"/>
          </p:cNvPicPr>
          <p:nvPr/>
        </p:nvPicPr>
        <p:blipFill>
          <a:blip r:embed="rId3"/>
          <a:stretch>
            <a:fillRect/>
          </a:stretch>
        </p:blipFill>
        <p:spPr>
          <a:xfrm>
            <a:off x="1478280" y="4253550"/>
            <a:ext cx="1981200" cy="1181100"/>
          </a:xfrm>
          <a:prstGeom prst="rect">
            <a:avLst/>
          </a:prstGeom>
        </p:spPr>
      </p:pic>
      <p:pic>
        <p:nvPicPr>
          <p:cNvPr id="10" name="Picture 9">
            <a:extLst>
              <a:ext uri="{FF2B5EF4-FFF2-40B4-BE49-F238E27FC236}">
                <a16:creationId xmlns:a16="http://schemas.microsoft.com/office/drawing/2014/main" id="{AE03F878-737D-2ED1-DA43-486DBC801C86}"/>
              </a:ext>
            </a:extLst>
          </p:cNvPr>
          <p:cNvPicPr>
            <a:picLocks noChangeAspect="1"/>
          </p:cNvPicPr>
          <p:nvPr/>
        </p:nvPicPr>
        <p:blipFill>
          <a:blip r:embed="rId4"/>
          <a:stretch>
            <a:fillRect/>
          </a:stretch>
        </p:blipFill>
        <p:spPr>
          <a:xfrm>
            <a:off x="4166870" y="4075750"/>
            <a:ext cx="5016500" cy="1358900"/>
          </a:xfrm>
          <a:prstGeom prst="rect">
            <a:avLst/>
          </a:prstGeom>
        </p:spPr>
      </p:pic>
    </p:spTree>
    <p:extLst>
      <p:ext uri="{BB962C8B-B14F-4D97-AF65-F5344CB8AC3E}">
        <p14:creationId xmlns:p14="http://schemas.microsoft.com/office/powerpoint/2010/main" val="936834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Learning the Distribution Continued</a:t>
            </a:r>
            <a:endParaRPr lang="en-US" i="1" dirty="0"/>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lstStyle/>
          <a:p>
            <a:r>
              <a:rPr lang="en-US" sz="2000" dirty="0"/>
              <a:t>After getting the optimal parameter, during testing, the predictive distribution of a new unseen partial sequence on the reference set is formulated by:</a:t>
            </a:r>
          </a:p>
          <a:p>
            <a:pPr marL="0" indent="0">
              <a:buNone/>
            </a:pPr>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53</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9" name="Picture 8">
            <a:extLst>
              <a:ext uri="{FF2B5EF4-FFF2-40B4-BE49-F238E27FC236}">
                <a16:creationId xmlns:a16="http://schemas.microsoft.com/office/drawing/2014/main" id="{EE866A20-D08E-2085-F328-65B9A40C554E}"/>
              </a:ext>
            </a:extLst>
          </p:cNvPr>
          <p:cNvPicPr>
            <a:picLocks noChangeAspect="1"/>
          </p:cNvPicPr>
          <p:nvPr/>
        </p:nvPicPr>
        <p:blipFill>
          <a:blip r:embed="rId2"/>
          <a:stretch>
            <a:fillRect/>
          </a:stretch>
        </p:blipFill>
        <p:spPr>
          <a:xfrm>
            <a:off x="2039521" y="2642933"/>
            <a:ext cx="8112958" cy="947556"/>
          </a:xfrm>
          <a:prstGeom prst="rect">
            <a:avLst/>
          </a:prstGeom>
        </p:spPr>
      </p:pic>
    </p:spTree>
    <p:extLst>
      <p:ext uri="{BB962C8B-B14F-4D97-AF65-F5344CB8AC3E}">
        <p14:creationId xmlns:p14="http://schemas.microsoft.com/office/powerpoint/2010/main" val="3990148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Setting</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noAutofit/>
              </a:bodyPr>
              <a:lstStyle/>
              <a:p>
                <a:r>
                  <a:rPr lang="en-US" dirty="0">
                    <a:latin typeface="Calibri" panose="020F0502020204030204" pitchFamily="34" charset="0"/>
                    <a:cs typeface="Calibri" panose="020F0502020204030204" pitchFamily="34" charset="0"/>
                  </a:rPr>
                  <a:t>During Training Phase, EPIFNP is trained to predict </a:t>
                </a:r>
                <a14:m>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e>
                        </m:d>
                      </m:sup>
                    </m:sSubSup>
                  </m:oMath>
                </a14:m>
                <a:r>
                  <a:rPr lang="en-US" dirty="0">
                    <a:latin typeface="Calibri" panose="020F0502020204030204" pitchFamily="34" charset="0"/>
                    <a:cs typeface="Calibri" panose="020F0502020204030204" pitchFamily="34" charset="0"/>
                  </a:rPr>
                  <a:t> given </a:t>
                </a:r>
                <a14:m>
                  <m:oMath xmlns:m="http://schemas.openxmlformats.org/officeDocument/2006/math">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d>
                          <m:dPr>
                            <m:ctrlPr>
                              <a:rPr lang="en-US" i="1">
                                <a:solidFill>
                                  <a:srgbClr val="836967"/>
                                </a:solidFill>
                                <a:latin typeface="Cambria Math" panose="02040503050406030204" pitchFamily="18" charset="0"/>
                              </a:rPr>
                            </m:ctrlPr>
                          </m:dPr>
                          <m:e>
                            <m:r>
                              <a:rPr lang="en-US" b="0" i="1" smtClean="0">
                                <a:solidFill>
                                  <a:srgbClr val="836967"/>
                                </a:solidFill>
                                <a:latin typeface="Cambria Math" panose="02040503050406030204" pitchFamily="18" charset="0"/>
                              </a:rPr>
                              <m:t>1,..,</m:t>
                            </m:r>
                            <m:r>
                              <a:rPr lang="en-US" i="1">
                                <a:latin typeface="Cambria Math" panose="02040503050406030204" pitchFamily="18" charset="0"/>
                              </a:rPr>
                              <m:t>𝑡</m:t>
                            </m:r>
                          </m:e>
                        </m:d>
                      </m:sup>
                    </m:sSubSup>
                  </m:oMath>
                </a14:m>
                <a:r>
                  <a:rPr lang="en-US" dirty="0">
                    <a:latin typeface="Calibri" panose="020F0502020204030204" pitchFamily="34" charset="0"/>
                    <a:cs typeface="Calibri" panose="020F0502020204030204" pitchFamily="34" charset="0"/>
                  </a:rPr>
                  <a:t> as input for </a:t>
                </a:r>
                <a:r>
                  <a:rPr lang="en-US" dirty="0" err="1">
                    <a:latin typeface="Calibri" panose="020F0502020204030204" pitchFamily="34" charset="0"/>
                    <a:cs typeface="Calibri" panose="020F0502020204030204" pitchFamily="34" charset="0"/>
                  </a:rPr>
                  <a:t>i</a:t>
                </a:r>
                <a14:m>
                  <m:oMath xmlns:m="http://schemas.openxmlformats.org/officeDocument/2006/math">
                    <m:r>
                      <a:rPr lang="en-US" b="0" i="0" dirty="0" smtClean="0">
                        <a:latin typeface="Cambria Math" panose="02040503050406030204" pitchFamily="18" charset="0"/>
                      </a:rPr>
                      <m:t> </m:t>
                    </m:r>
                    <m:r>
                      <a:rPr lang="en-US" dirty="0" smtClean="0">
                        <a:latin typeface="Cambria Math" panose="02040503050406030204" pitchFamily="18" charset="0"/>
                      </a:rPr>
                      <m:t>≤</m:t>
                    </m:r>
                    <m:r>
                      <m:rPr>
                        <m:sty m:val="p"/>
                      </m:rPr>
                      <a:rPr lang="en-US" b="0" i="0" dirty="0" smtClean="0">
                        <a:latin typeface="Cambria Math" panose="02040503050406030204" pitchFamily="18" charset="0"/>
                      </a:rPr>
                      <m:t>N</m:t>
                    </m:r>
                  </m:oMath>
                </a14:m>
                <a:endParaRPr lang="en-US" b="0"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Training Set (M): </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 i</a:t>
                </a:r>
                <a14:m>
                  <m:oMath xmlns:m="http://schemas.openxmlformats.org/officeDocument/2006/math">
                    <m:r>
                      <a:rPr lang="en-US" b="0" i="0" dirty="0" smtClean="0">
                        <a:latin typeface="Cambria Math" panose="02040503050406030204" pitchFamily="18" charset="0"/>
                      </a:rPr>
                      <m:t> </m:t>
                    </m:r>
                    <m:r>
                      <a:rPr lang="en-US" dirty="0" smtClean="0">
                        <a:latin typeface="Cambria Math" panose="02040503050406030204" pitchFamily="18" charset="0"/>
                      </a:rPr>
                      <m:t>≤</m:t>
                    </m:r>
                    <m:r>
                      <m:rPr>
                        <m:sty m:val="p"/>
                      </m:rPr>
                      <a:rPr lang="en-US" b="0" i="0" dirty="0" smtClean="0">
                        <a:latin typeface="Cambria Math" panose="02040503050406030204" pitchFamily="18" charset="0"/>
                      </a:rPr>
                      <m:t>N</m:t>
                    </m:r>
                  </m:oMath>
                </a14:m>
                <a:r>
                  <a:rPr lang="en-US" dirty="0">
                    <a:latin typeface="Calibri" panose="020F0502020204030204" pitchFamily="34" charset="0"/>
                    <a:cs typeface="Calibri" panose="020F0502020204030204" pitchFamily="34" charset="0"/>
                  </a:rPr>
                  <a:t>, t+k</a:t>
                </a:r>
                <a14:m>
                  <m:oMath xmlns:m="http://schemas.openxmlformats.org/officeDocument/2006/math">
                    <m:r>
                      <a:rPr lang="en-US" dirty="0">
                        <a:latin typeface="Cambria Math" panose="02040503050406030204" pitchFamily="18" charset="0"/>
                      </a:rPr>
                      <m:t> ≤</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 </m:t>
                    </m:r>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Reference Set (R): </a:t>
                </a:r>
              </a:p>
              <a:p>
                <a:r>
                  <a:rPr lang="en-US" dirty="0">
                    <a:latin typeface="Calibri" panose="020F0502020204030204" pitchFamily="34" charset="0"/>
                    <a:cs typeface="Calibri" panose="020F0502020204030204" pitchFamily="34" charset="0"/>
                  </a:rPr>
                  <a:t>Elements of M are,                    and elements of R are             .</a:t>
                </a:r>
              </a:p>
              <a:p>
                <a:r>
                  <a:rPr lang="en-US" dirty="0">
                    <a:latin typeface="Calibri" panose="020F0502020204030204" pitchFamily="34" charset="0"/>
                    <a:cs typeface="Calibri" panose="020F0502020204030204" pitchFamily="34" charset="0"/>
                  </a:rPr>
                  <a:t>X</a:t>
                </a:r>
                <a:r>
                  <a:rPr lang="en-US" baseline="-25000" dirty="0">
                    <a:latin typeface="Calibri" panose="020F0502020204030204" pitchFamily="34" charset="0"/>
                    <a:cs typeface="Calibri" panose="020F0502020204030204" pitchFamily="34" charset="0"/>
                  </a:rPr>
                  <a:t>D</a:t>
                </a:r>
                <a:r>
                  <a:rPr lang="en-US" dirty="0">
                    <a:latin typeface="Calibri" panose="020F0502020204030204" pitchFamily="34" charset="0"/>
                    <a:cs typeface="Calibri" panose="020F0502020204030204" pitchFamily="34" charset="0"/>
                  </a:rPr>
                  <a:t> is the union of the reference and training sequences </a:t>
                </a:r>
              </a:p>
            </p:txBody>
          </p:sp>
        </mc:Choice>
        <mc:Fallback xmlns="">
          <p:sp>
            <p:nvSpPr>
              <p:cNvPr id="7" name="Content Placeholder 6">
                <a:extLst>
                  <a:ext uri="{FF2B5EF4-FFF2-40B4-BE49-F238E27FC236}">
                    <a16:creationId xmlns:a16="http://schemas.microsoft.com/office/drawing/2014/main" id="{3D60D5EB-94A1-CCA4-8B45-6944392EC49E}"/>
                  </a:ext>
                </a:extLst>
              </p:cNvPr>
              <p:cNvSpPr>
                <a:spLocks noGrp="1" noRot="1" noChangeAspect="1" noMove="1" noResize="1" noEditPoints="1" noAdjustHandles="1" noChangeArrowheads="1" noChangeShapeType="1" noTextEdit="1"/>
              </p:cNvSpPr>
              <p:nvPr>
                <p:ph idx="1"/>
              </p:nvPr>
            </p:nvSpPr>
            <p:spPr>
              <a:blipFill>
                <a:blip r:embed="rId2"/>
                <a:stretch>
                  <a:fillRect l="-793" t="-33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54</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8" name="Picture 7" descr="A picture containing text&#10;&#10;Description automatically generated">
            <a:extLst>
              <a:ext uri="{FF2B5EF4-FFF2-40B4-BE49-F238E27FC236}">
                <a16:creationId xmlns:a16="http://schemas.microsoft.com/office/drawing/2014/main" id="{EB31CA32-47BC-1FC8-C202-E184E4A2239B}"/>
              </a:ext>
            </a:extLst>
          </p:cNvPr>
          <p:cNvPicPr>
            <a:picLocks noChangeAspect="1"/>
          </p:cNvPicPr>
          <p:nvPr/>
        </p:nvPicPr>
        <p:blipFill>
          <a:blip r:embed="rId3"/>
          <a:stretch>
            <a:fillRect/>
          </a:stretch>
        </p:blipFill>
        <p:spPr>
          <a:xfrm>
            <a:off x="3692056" y="2929956"/>
            <a:ext cx="961151" cy="27169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EB1FCFD1-2193-EFD9-8D3F-2DA6898E7BE1}"/>
              </a:ext>
            </a:extLst>
          </p:cNvPr>
          <p:cNvPicPr>
            <a:picLocks noChangeAspect="1"/>
          </p:cNvPicPr>
          <p:nvPr/>
        </p:nvPicPr>
        <p:blipFill>
          <a:blip r:embed="rId4"/>
          <a:stretch>
            <a:fillRect/>
          </a:stretch>
        </p:blipFill>
        <p:spPr>
          <a:xfrm>
            <a:off x="6531273" y="2902069"/>
            <a:ext cx="1243630" cy="327465"/>
          </a:xfrm>
          <a:prstGeom prst="rect">
            <a:avLst/>
          </a:prstGeom>
        </p:spPr>
      </p:pic>
      <p:pic>
        <p:nvPicPr>
          <p:cNvPr id="12" name="Picture 11" descr="A picture containing text, clock, watch&#10;&#10;Description automatically generated">
            <a:extLst>
              <a:ext uri="{FF2B5EF4-FFF2-40B4-BE49-F238E27FC236}">
                <a16:creationId xmlns:a16="http://schemas.microsoft.com/office/drawing/2014/main" id="{074D5464-364D-C66F-AC29-19C27F787533}"/>
              </a:ext>
            </a:extLst>
          </p:cNvPr>
          <p:cNvPicPr>
            <a:picLocks noChangeAspect="1"/>
          </p:cNvPicPr>
          <p:nvPr/>
        </p:nvPicPr>
        <p:blipFill>
          <a:blip r:embed="rId5"/>
          <a:stretch>
            <a:fillRect/>
          </a:stretch>
        </p:blipFill>
        <p:spPr>
          <a:xfrm>
            <a:off x="7575357" y="3949135"/>
            <a:ext cx="989803" cy="340752"/>
          </a:xfrm>
          <a:prstGeom prst="rect">
            <a:avLst/>
          </a:prstGeom>
        </p:spPr>
      </p:pic>
      <p:pic>
        <p:nvPicPr>
          <p:cNvPr id="14" name="Picture 13" descr="A picture containing text, clock, watch, gauge&#10;&#10;Description automatically generated">
            <a:extLst>
              <a:ext uri="{FF2B5EF4-FFF2-40B4-BE49-F238E27FC236}">
                <a16:creationId xmlns:a16="http://schemas.microsoft.com/office/drawing/2014/main" id="{FD6795DE-FAC1-B57B-5151-E64595C4261E}"/>
              </a:ext>
            </a:extLst>
          </p:cNvPr>
          <p:cNvPicPr>
            <a:picLocks noChangeAspect="1"/>
          </p:cNvPicPr>
          <p:nvPr/>
        </p:nvPicPr>
        <p:blipFill>
          <a:blip r:embed="rId6"/>
          <a:stretch>
            <a:fillRect/>
          </a:stretch>
        </p:blipFill>
        <p:spPr>
          <a:xfrm>
            <a:off x="3789876" y="3975436"/>
            <a:ext cx="1190337" cy="288151"/>
          </a:xfrm>
          <a:prstGeom prst="rect">
            <a:avLst/>
          </a:prstGeom>
        </p:spPr>
      </p:pic>
      <p:pic>
        <p:nvPicPr>
          <p:cNvPr id="16" name="Picture 15" descr="A picture containing text, clock&#10;&#10;Description automatically generated">
            <a:extLst>
              <a:ext uri="{FF2B5EF4-FFF2-40B4-BE49-F238E27FC236}">
                <a16:creationId xmlns:a16="http://schemas.microsoft.com/office/drawing/2014/main" id="{7DB6C78F-51A0-A562-C58F-566247E9A75D}"/>
              </a:ext>
            </a:extLst>
          </p:cNvPr>
          <p:cNvPicPr>
            <a:picLocks noChangeAspect="1"/>
          </p:cNvPicPr>
          <p:nvPr/>
        </p:nvPicPr>
        <p:blipFill>
          <a:blip r:embed="rId7"/>
          <a:stretch>
            <a:fillRect/>
          </a:stretch>
        </p:blipFill>
        <p:spPr>
          <a:xfrm>
            <a:off x="3838517" y="3384443"/>
            <a:ext cx="2152951" cy="400106"/>
          </a:xfrm>
          <a:prstGeom prst="rect">
            <a:avLst/>
          </a:prstGeom>
        </p:spPr>
      </p:pic>
    </p:spTree>
    <p:extLst>
      <p:ext uri="{BB962C8B-B14F-4D97-AF65-F5344CB8AC3E}">
        <p14:creationId xmlns:p14="http://schemas.microsoft.com/office/powerpoint/2010/main" val="176757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Objective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noAutofit/>
              </a:bodyPr>
              <a:lstStyle/>
              <a:p>
                <a:r>
                  <a:rPr lang="en-US" dirty="0"/>
                  <a:t>Given a dataset of historical incidence sequences H and a snippet of current season N+1 till week t, </a:t>
                </a:r>
                <a:r>
                  <a:rPr lang="en-US" b="1" dirty="0"/>
                  <a:t>estimate an accurate prediction of the next few future values (usually till 4 weeks in future)</a:t>
                </a:r>
              </a:p>
              <a:p>
                <a:r>
                  <a:rPr lang="en-US" dirty="0"/>
                  <a:t>Predict </a:t>
                </a:r>
                <a:r>
                  <a:rPr lang="en-US" b="1" dirty="0"/>
                  <a:t> </a:t>
                </a:r>
                <a:r>
                  <a:rPr lang="en-US" dirty="0"/>
                  <a:t>                  k week in future given H and </a:t>
                </a:r>
                <a14:m>
                  <m:oMath xmlns:m="http://schemas.openxmlformats.org/officeDocument/2006/math">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𝑋</m:t>
                        </m:r>
                      </m:e>
                      <m:sub>
                        <m:r>
                          <a:rPr lang="en-US" i="1" dirty="0">
                            <a:latin typeface="Cambria Math" panose="02040503050406030204" pitchFamily="18" charset="0"/>
                          </a:rPr>
                          <m:t>𝑁</m:t>
                        </m:r>
                        <m:r>
                          <a:rPr lang="en-US" dirty="0">
                            <a:latin typeface="Cambria Math" panose="02040503050406030204" pitchFamily="18" charset="0"/>
                          </a:rPr>
                          <m:t>+1</m:t>
                        </m:r>
                      </m:sub>
                      <m:sup>
                        <m:d>
                          <m:dPr>
                            <m:ctrlPr>
                              <a:rPr lang="en-US" i="1" dirty="0">
                                <a:solidFill>
                                  <a:srgbClr val="836967"/>
                                </a:solidFill>
                                <a:latin typeface="Cambria Math" panose="02040503050406030204" pitchFamily="18" charset="0"/>
                              </a:rPr>
                            </m:ctrlPr>
                          </m:dPr>
                          <m:e>
                            <m:r>
                              <a:rPr lang="en-US" dirty="0">
                                <a:latin typeface="Cambria Math" panose="02040503050406030204" pitchFamily="18" charset="0"/>
                              </a:rPr>
                              <m:t>1…</m:t>
                            </m:r>
                            <m:r>
                              <a:rPr lang="en-US" i="1" dirty="0">
                                <a:latin typeface="Cambria Math" panose="02040503050406030204" pitchFamily="18" charset="0"/>
                              </a:rPr>
                              <m:t>𝑡</m:t>
                            </m:r>
                          </m:e>
                        </m:d>
                      </m:sup>
                    </m:sSubSup>
                  </m:oMath>
                </a14:m>
                <a:r>
                  <a:rPr lang="en-US" dirty="0"/>
                  <a:t>.</a:t>
                </a:r>
              </a:p>
            </p:txBody>
          </p:sp>
        </mc:Choice>
        <mc:Fallback xmlns="">
          <p:sp>
            <p:nvSpPr>
              <p:cNvPr id="7" name="Content Placeholder 6">
                <a:extLst>
                  <a:ext uri="{FF2B5EF4-FFF2-40B4-BE49-F238E27FC236}">
                    <a16:creationId xmlns:a16="http://schemas.microsoft.com/office/drawing/2014/main" id="{3D60D5EB-94A1-CCA4-8B45-6944392EC49E}"/>
                  </a:ext>
                </a:extLst>
              </p:cNvPr>
              <p:cNvSpPr>
                <a:spLocks noGrp="1" noRot="1" noChangeAspect="1" noMove="1" noResize="1" noEditPoints="1" noAdjustHandles="1" noChangeArrowheads="1" noChangeShapeType="1" noTextEdit="1"/>
              </p:cNvSpPr>
              <p:nvPr>
                <p:ph idx="1"/>
              </p:nvPr>
            </p:nvSpPr>
            <p:spPr>
              <a:blipFill>
                <a:blip r:embed="rId2"/>
                <a:stretch>
                  <a:fillRect l="-793" t="-1993"/>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55</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8" name="Picture 7" descr="A picture containing text, clock, gauge&#10;&#10;Description automatically generated">
            <a:extLst>
              <a:ext uri="{FF2B5EF4-FFF2-40B4-BE49-F238E27FC236}">
                <a16:creationId xmlns:a16="http://schemas.microsoft.com/office/drawing/2014/main" id="{AAE07E70-464C-D666-CCA2-55932915383E}"/>
              </a:ext>
            </a:extLst>
          </p:cNvPr>
          <p:cNvPicPr>
            <a:picLocks noChangeAspect="1"/>
          </p:cNvPicPr>
          <p:nvPr/>
        </p:nvPicPr>
        <p:blipFill>
          <a:blip r:embed="rId3"/>
          <a:stretch>
            <a:fillRect/>
          </a:stretch>
        </p:blipFill>
        <p:spPr>
          <a:xfrm>
            <a:off x="2541428" y="3176552"/>
            <a:ext cx="1451731" cy="394573"/>
          </a:xfrm>
          <a:prstGeom prst="rect">
            <a:avLst/>
          </a:prstGeom>
        </p:spPr>
      </p:pic>
    </p:spTree>
    <p:extLst>
      <p:ext uri="{BB962C8B-B14F-4D97-AF65-F5344CB8AC3E}">
        <p14:creationId xmlns:p14="http://schemas.microsoft.com/office/powerpoint/2010/main" val="294133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Stochastic Data Correlation Graph</a:t>
            </a:r>
            <a:endParaRPr lang="en-US" i="1" dirty="0"/>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lstStyle/>
          <a:p>
            <a:r>
              <a:rPr lang="en-US" dirty="0"/>
              <a:t>The Binary Adjacency Matrix is Parameterized by:</a:t>
            </a:r>
          </a:p>
          <a:p>
            <a:pPr marL="0" indent="0" algn="ctr">
              <a:buNone/>
            </a:pPr>
            <a:endParaRPr lang="en-US" dirty="0"/>
          </a:p>
          <a:p>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56</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8" name="Picture 7">
            <a:extLst>
              <a:ext uri="{FF2B5EF4-FFF2-40B4-BE49-F238E27FC236}">
                <a16:creationId xmlns:a16="http://schemas.microsoft.com/office/drawing/2014/main" id="{9C7C09C4-F5D0-E3C6-FEAA-3F549061D944}"/>
              </a:ext>
            </a:extLst>
          </p:cNvPr>
          <p:cNvPicPr>
            <a:picLocks noChangeAspect="1"/>
          </p:cNvPicPr>
          <p:nvPr/>
        </p:nvPicPr>
        <p:blipFill>
          <a:blip r:embed="rId2"/>
          <a:stretch>
            <a:fillRect/>
          </a:stretch>
        </p:blipFill>
        <p:spPr>
          <a:xfrm>
            <a:off x="3233151" y="2591222"/>
            <a:ext cx="6271869" cy="747596"/>
          </a:xfrm>
          <a:prstGeom prst="rect">
            <a:avLst/>
          </a:prstGeom>
        </p:spPr>
      </p:pic>
    </p:spTree>
    <p:extLst>
      <p:ext uri="{BB962C8B-B14F-4D97-AF65-F5344CB8AC3E}">
        <p14:creationId xmlns:p14="http://schemas.microsoft.com/office/powerpoint/2010/main" val="19536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Notations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noAutofit/>
              </a:bodyPr>
              <a:lstStyle/>
              <a:p>
                <a14:m>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𝑡</m:t>
                            </m:r>
                          </m:e>
                        </m:d>
                      </m:sup>
                    </m:sSubSup>
                    <m:r>
                      <a:rPr lang="en-US" b="0" i="1" smtClean="0">
                        <a:latin typeface="Cambria Math" panose="02040503050406030204" pitchFamily="18" charset="0"/>
                      </a:rPr>
                      <m:t> </m:t>
                    </m:r>
                  </m:oMath>
                </a14:m>
                <a:r>
                  <a:rPr lang="en-US" dirty="0"/>
                  <a:t>: Incidence for season </a:t>
                </a:r>
                <a:r>
                  <a:rPr lang="en-US" dirty="0" err="1"/>
                  <a:t>i</a:t>
                </a:r>
                <a:r>
                  <a:rPr lang="en-US" dirty="0"/>
                  <a:t> at week t</a:t>
                </a:r>
              </a:p>
              <a:p>
                <a:r>
                  <a:rPr lang="en-US" dirty="0"/>
                  <a:t>Current season= N+1                                Current Week=t</a:t>
                </a:r>
              </a:p>
              <a:p>
                <a:r>
                  <a:rPr lang="en-US" dirty="0"/>
                  <a:t>The snippet of time series values up to week t is given by:</a:t>
                </a:r>
              </a:p>
              <a:p>
                <a:pPr marL="0" indent="0" algn="ctr">
                  <a:buNone/>
                </a:pPr>
                <a:endParaRPr lang="en-US" dirty="0"/>
              </a:p>
              <a:p>
                <a:r>
                  <a:rPr lang="en-US" dirty="0"/>
                  <a:t>Data from past historical seasons 1 to N given by:</a:t>
                </a:r>
              </a:p>
              <a:p>
                <a:pPr marL="0" indent="0">
                  <a:buNone/>
                </a:pPr>
                <a:r>
                  <a:rPr lang="en-US" dirty="0"/>
                  <a:t>                                   where T is the number of weeks per season.    </a:t>
                </a:r>
              </a:p>
            </p:txBody>
          </p:sp>
        </mc:Choice>
        <mc:Fallback xmlns="">
          <p:sp>
            <p:nvSpPr>
              <p:cNvPr id="7" name="Content Placeholder 6">
                <a:extLst>
                  <a:ext uri="{FF2B5EF4-FFF2-40B4-BE49-F238E27FC236}">
                    <a16:creationId xmlns:a16="http://schemas.microsoft.com/office/drawing/2014/main" id="{3D60D5EB-94A1-CCA4-8B45-6944392EC49E}"/>
                  </a:ext>
                </a:extLst>
              </p:cNvPr>
              <p:cNvSpPr>
                <a:spLocks noGrp="1" noRot="1" noChangeAspect="1" noMove="1" noResize="1" noEditPoints="1" noAdjustHandles="1" noChangeArrowheads="1" noChangeShapeType="1" noTextEdit="1"/>
              </p:cNvSpPr>
              <p:nvPr>
                <p:ph idx="1"/>
              </p:nvPr>
            </p:nvSpPr>
            <p:spPr>
              <a:blipFill>
                <a:blip r:embed="rId2"/>
                <a:stretch>
                  <a:fillRect l="-793" t="-33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57</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err="1"/>
              <a:t>EpiFNP</a:t>
            </a:r>
            <a:endParaRPr lang="en-US" i="1" dirty="0"/>
          </a:p>
        </p:txBody>
      </p:sp>
      <p:pic>
        <p:nvPicPr>
          <p:cNvPr id="8" name="Picture 7">
            <a:extLst>
              <a:ext uri="{FF2B5EF4-FFF2-40B4-BE49-F238E27FC236}">
                <a16:creationId xmlns:a16="http://schemas.microsoft.com/office/drawing/2014/main" id="{C358977B-8A81-72C1-084A-D6A4F2C248A3}"/>
              </a:ext>
            </a:extLst>
          </p:cNvPr>
          <p:cNvPicPr>
            <a:picLocks noChangeAspect="1"/>
          </p:cNvPicPr>
          <p:nvPr/>
        </p:nvPicPr>
        <p:blipFill>
          <a:blip r:embed="rId3"/>
          <a:stretch>
            <a:fillRect/>
          </a:stretch>
        </p:blipFill>
        <p:spPr>
          <a:xfrm>
            <a:off x="4290760" y="3573110"/>
            <a:ext cx="3610479" cy="466790"/>
          </a:xfrm>
          <a:prstGeom prst="rect">
            <a:avLst/>
          </a:prstGeom>
        </p:spPr>
      </p:pic>
      <p:pic>
        <p:nvPicPr>
          <p:cNvPr id="10" name="Picture 9">
            <a:extLst>
              <a:ext uri="{FF2B5EF4-FFF2-40B4-BE49-F238E27FC236}">
                <a16:creationId xmlns:a16="http://schemas.microsoft.com/office/drawing/2014/main" id="{B0BB3F5D-E715-82E9-5650-4ED41D6E9D6C}"/>
              </a:ext>
            </a:extLst>
          </p:cNvPr>
          <p:cNvPicPr>
            <a:picLocks noChangeAspect="1"/>
          </p:cNvPicPr>
          <p:nvPr/>
        </p:nvPicPr>
        <p:blipFill>
          <a:blip r:embed="rId4"/>
          <a:stretch>
            <a:fillRect/>
          </a:stretch>
        </p:blipFill>
        <p:spPr>
          <a:xfrm>
            <a:off x="1707439" y="4672446"/>
            <a:ext cx="2267266" cy="428685"/>
          </a:xfrm>
          <a:prstGeom prst="rect">
            <a:avLst/>
          </a:prstGeom>
        </p:spPr>
      </p:pic>
    </p:spTree>
    <p:extLst>
      <p:ext uri="{BB962C8B-B14F-4D97-AF65-F5344CB8AC3E}">
        <p14:creationId xmlns:p14="http://schemas.microsoft.com/office/powerpoint/2010/main" val="202004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sz="3200" i="1" dirty="0"/>
              <a:t>Conclusions</a:t>
            </a:r>
            <a:endParaRPr lang="en-US" i="1" dirty="0"/>
          </a:p>
        </p:txBody>
      </p:sp>
      <p:sp>
        <p:nvSpPr>
          <p:cNvPr id="7" name="Content Placeholder 6">
            <a:extLst>
              <a:ext uri="{FF2B5EF4-FFF2-40B4-BE49-F238E27FC236}">
                <a16:creationId xmlns:a16="http://schemas.microsoft.com/office/drawing/2014/main" id="{3D60D5EB-94A1-CCA4-8B45-6944392EC49E}"/>
              </a:ext>
            </a:extLst>
          </p:cNvPr>
          <p:cNvSpPr>
            <a:spLocks noGrp="1"/>
          </p:cNvSpPr>
          <p:nvPr>
            <p:ph idx="1"/>
          </p:nvPr>
        </p:nvSpPr>
        <p:spPr/>
        <p:txBody>
          <a:bodyPr/>
          <a:lstStyle/>
          <a:p>
            <a:pPr marL="0" indent="0">
              <a:buNone/>
            </a:pPr>
            <a:r>
              <a:rPr lang="en-US" dirty="0"/>
              <a:t>Strengths:</a:t>
            </a:r>
          </a:p>
          <a:p>
            <a:r>
              <a:rPr lang="en-US" sz="2000" dirty="0" err="1"/>
              <a:t>EpiDeep</a:t>
            </a:r>
            <a:r>
              <a:rPr lang="en-US" sz="2000" dirty="0"/>
              <a:t> embeddings distinguish seasons with higher intensities from the ones with lower intensities</a:t>
            </a:r>
          </a:p>
          <a:p>
            <a:r>
              <a:rPr lang="en-US" sz="2000" dirty="0"/>
              <a:t>The learnt embeddings reveal temporal similarities between different seasons in the same region</a:t>
            </a:r>
          </a:p>
          <a:p>
            <a:pPr marL="0" indent="0">
              <a:buNone/>
            </a:pPr>
            <a:r>
              <a:rPr lang="en-US" sz="2000" dirty="0"/>
              <a:t>Weaknesses:</a:t>
            </a:r>
          </a:p>
          <a:p>
            <a:r>
              <a:rPr lang="en-US" sz="2000" dirty="0" err="1"/>
              <a:t>EpiDeep</a:t>
            </a:r>
            <a:r>
              <a:rPr lang="en-US" sz="2000" dirty="0"/>
              <a:t> cannot ingest data from multiple sources.</a:t>
            </a:r>
          </a:p>
          <a:p>
            <a:endParaRPr lang="en-US" sz="2000" dirty="0"/>
          </a:p>
          <a:p>
            <a:pPr marL="0" indent="0">
              <a:buNone/>
            </a:pPr>
            <a:endParaRPr lang="en-US" dirty="0"/>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58</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sz="1800" i="1" dirty="0" err="1"/>
              <a:t>EpiDeep</a:t>
            </a:r>
            <a:endParaRPr lang="en-US" i="1" dirty="0"/>
          </a:p>
        </p:txBody>
      </p:sp>
    </p:spTree>
    <p:extLst>
      <p:ext uri="{BB962C8B-B14F-4D97-AF65-F5344CB8AC3E}">
        <p14:creationId xmlns:p14="http://schemas.microsoft.com/office/powerpoint/2010/main" val="284704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Data Collection</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dirty="0"/>
              <a:t>Outpatient Influenza-like Illness Surveillance Network (</a:t>
            </a:r>
            <a:r>
              <a:rPr lang="en-US" dirty="0" err="1"/>
              <a:t>ILINet</a:t>
            </a:r>
            <a:r>
              <a:rPr lang="en-US" dirty="0"/>
              <a:t>):</a:t>
            </a:r>
          </a:p>
          <a:p>
            <a:pPr lvl="1"/>
            <a:r>
              <a:rPr lang="en-US" dirty="0" err="1"/>
              <a:t>ILINet</a:t>
            </a:r>
            <a:r>
              <a:rPr lang="en-US" dirty="0"/>
              <a:t> providers tally and report each week the total number of patients seen at their practice for any reason</a:t>
            </a:r>
          </a:p>
          <a:p>
            <a:pPr lvl="1"/>
            <a:r>
              <a:rPr lang="en-US" dirty="0"/>
              <a:t>From this data, CDC gets % of people coming in with Influenza like Illness (ILI)</a:t>
            </a:r>
          </a:p>
          <a:p>
            <a:pPr lvl="1"/>
            <a:r>
              <a:rPr lang="en-US" dirty="0"/>
              <a:t>CDC releases the weighed Influenza like Illness data (</a:t>
            </a:r>
            <a:r>
              <a:rPr lang="en-US" dirty="0" err="1"/>
              <a:t>wILI</a:t>
            </a:r>
            <a:r>
              <a:rPr lang="en-US" dirty="0"/>
              <a:t>) counts every week</a:t>
            </a:r>
          </a:p>
          <a:p>
            <a:pPr lvl="1"/>
            <a:r>
              <a:rPr lang="en-US" dirty="0"/>
              <a:t>Historical ILI Data is also available</a:t>
            </a:r>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59</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Problem Setting</a:t>
            </a:r>
          </a:p>
        </p:txBody>
      </p:sp>
      <p:pic>
        <p:nvPicPr>
          <p:cNvPr id="8" name="Graphic 7" descr="Inpatient outline">
            <a:extLst>
              <a:ext uri="{FF2B5EF4-FFF2-40B4-BE49-F238E27FC236}">
                <a16:creationId xmlns:a16="http://schemas.microsoft.com/office/drawing/2014/main" id="{31EAD013-2F55-A47B-E8D9-7E4C81C46F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87302" y="4621854"/>
            <a:ext cx="631272" cy="631272"/>
          </a:xfrm>
          <a:prstGeom prst="rect">
            <a:avLst/>
          </a:prstGeom>
        </p:spPr>
      </p:pic>
      <p:pic>
        <p:nvPicPr>
          <p:cNvPr id="9" name="Graphic 8" descr="Inpatient outline">
            <a:extLst>
              <a:ext uri="{FF2B5EF4-FFF2-40B4-BE49-F238E27FC236}">
                <a16:creationId xmlns:a16="http://schemas.microsoft.com/office/drawing/2014/main" id="{6AF9DB5D-86AD-7651-3E1B-C035F9AFE4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2050" y="4361772"/>
            <a:ext cx="651195" cy="651195"/>
          </a:xfrm>
          <a:prstGeom prst="rect">
            <a:avLst/>
          </a:prstGeom>
        </p:spPr>
      </p:pic>
      <p:pic>
        <p:nvPicPr>
          <p:cNvPr id="10" name="Graphic 9" descr="Inpatient outline">
            <a:extLst>
              <a:ext uri="{FF2B5EF4-FFF2-40B4-BE49-F238E27FC236}">
                <a16:creationId xmlns:a16="http://schemas.microsoft.com/office/drawing/2014/main" id="{E6DCD643-9A7C-69E9-7E6D-2FC4A5C58B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8713" y="4398377"/>
            <a:ext cx="631272" cy="631272"/>
          </a:xfrm>
          <a:prstGeom prst="rect">
            <a:avLst/>
          </a:prstGeom>
        </p:spPr>
      </p:pic>
      <p:pic>
        <p:nvPicPr>
          <p:cNvPr id="12" name="Graphic 11" descr="User with solid fill">
            <a:extLst>
              <a:ext uri="{FF2B5EF4-FFF2-40B4-BE49-F238E27FC236}">
                <a16:creationId xmlns:a16="http://schemas.microsoft.com/office/drawing/2014/main" id="{3542280E-77C7-F391-9DF8-8B984CCE1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99020" y="4029622"/>
            <a:ext cx="457200" cy="457200"/>
          </a:xfrm>
          <a:prstGeom prst="rect">
            <a:avLst/>
          </a:prstGeom>
        </p:spPr>
      </p:pic>
      <p:pic>
        <p:nvPicPr>
          <p:cNvPr id="13" name="Graphic 12" descr="User with solid fill">
            <a:extLst>
              <a:ext uri="{FF2B5EF4-FFF2-40B4-BE49-F238E27FC236}">
                <a16:creationId xmlns:a16="http://schemas.microsoft.com/office/drawing/2014/main" id="{0A47B411-5D54-FD37-D07F-26660825D4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9611" y="4992688"/>
            <a:ext cx="457200" cy="457200"/>
          </a:xfrm>
          <a:prstGeom prst="rect">
            <a:avLst/>
          </a:prstGeom>
        </p:spPr>
      </p:pic>
      <p:pic>
        <p:nvPicPr>
          <p:cNvPr id="14" name="Graphic 13" descr="User with solid fill">
            <a:extLst>
              <a:ext uri="{FF2B5EF4-FFF2-40B4-BE49-F238E27FC236}">
                <a16:creationId xmlns:a16="http://schemas.microsoft.com/office/drawing/2014/main" id="{1ACABAB8-6790-1C54-136B-DDB0156501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6225" y="3971324"/>
            <a:ext cx="457200" cy="457200"/>
          </a:xfrm>
          <a:prstGeom prst="rect">
            <a:avLst/>
          </a:prstGeom>
        </p:spPr>
      </p:pic>
      <p:pic>
        <p:nvPicPr>
          <p:cNvPr id="15" name="Graphic 14" descr="User with solid fill">
            <a:extLst>
              <a:ext uri="{FF2B5EF4-FFF2-40B4-BE49-F238E27FC236}">
                <a16:creationId xmlns:a16="http://schemas.microsoft.com/office/drawing/2014/main" id="{D7B2D1BD-C6E0-F6FB-82BA-A335856460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3334" y="4579486"/>
            <a:ext cx="457200" cy="457200"/>
          </a:xfrm>
          <a:prstGeom prst="rect">
            <a:avLst/>
          </a:prstGeom>
        </p:spPr>
      </p:pic>
      <p:pic>
        <p:nvPicPr>
          <p:cNvPr id="16" name="Graphic 15" descr="User with solid fill">
            <a:extLst>
              <a:ext uri="{FF2B5EF4-FFF2-40B4-BE49-F238E27FC236}">
                <a16:creationId xmlns:a16="http://schemas.microsoft.com/office/drawing/2014/main" id="{DC4DE143-87BD-F221-5499-F7F704574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5821" y="4027494"/>
            <a:ext cx="457200" cy="457200"/>
          </a:xfrm>
          <a:prstGeom prst="rect">
            <a:avLst/>
          </a:prstGeom>
        </p:spPr>
      </p:pic>
      <p:pic>
        <p:nvPicPr>
          <p:cNvPr id="17" name="Graphic 16" descr="User with solid fill">
            <a:extLst>
              <a:ext uri="{FF2B5EF4-FFF2-40B4-BE49-F238E27FC236}">
                <a16:creationId xmlns:a16="http://schemas.microsoft.com/office/drawing/2014/main" id="{8FB9E007-2E92-9B43-C840-B6BE229B2D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4000" y="4925106"/>
            <a:ext cx="457200" cy="457200"/>
          </a:xfrm>
          <a:prstGeom prst="rect">
            <a:avLst/>
          </a:prstGeom>
        </p:spPr>
      </p:pic>
      <p:pic>
        <p:nvPicPr>
          <p:cNvPr id="19" name="Graphic 18" descr="Doctor female with solid fill">
            <a:extLst>
              <a:ext uri="{FF2B5EF4-FFF2-40B4-BE49-F238E27FC236}">
                <a16:creationId xmlns:a16="http://schemas.microsoft.com/office/drawing/2014/main" id="{D7B33B3C-DBC2-A459-29B8-4030506E5C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3432" y="5286983"/>
            <a:ext cx="457200" cy="457200"/>
          </a:xfrm>
          <a:prstGeom prst="rect">
            <a:avLst/>
          </a:prstGeom>
        </p:spPr>
      </p:pic>
      <p:pic>
        <p:nvPicPr>
          <p:cNvPr id="20" name="Graphic 19" descr="Doctor female with solid fill">
            <a:extLst>
              <a:ext uri="{FF2B5EF4-FFF2-40B4-BE49-F238E27FC236}">
                <a16:creationId xmlns:a16="http://schemas.microsoft.com/office/drawing/2014/main" id="{97C0D5F1-3687-D9AE-E83C-3771C4CFB3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8783" y="4939663"/>
            <a:ext cx="457200" cy="457200"/>
          </a:xfrm>
          <a:prstGeom prst="rect">
            <a:avLst/>
          </a:prstGeom>
        </p:spPr>
      </p:pic>
      <p:pic>
        <p:nvPicPr>
          <p:cNvPr id="21" name="Graphic 20" descr="Doctor female with solid fill">
            <a:extLst>
              <a:ext uri="{FF2B5EF4-FFF2-40B4-BE49-F238E27FC236}">
                <a16:creationId xmlns:a16="http://schemas.microsoft.com/office/drawing/2014/main" id="{6D2B9FB7-F904-409D-F504-0C241F4DB1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9242" y="5045154"/>
            <a:ext cx="457200" cy="457200"/>
          </a:xfrm>
          <a:prstGeom prst="rect">
            <a:avLst/>
          </a:prstGeom>
        </p:spPr>
      </p:pic>
      <p:cxnSp>
        <p:nvCxnSpPr>
          <p:cNvPr id="25" name="Straight Arrow Connector 24">
            <a:extLst>
              <a:ext uri="{FF2B5EF4-FFF2-40B4-BE49-F238E27FC236}">
                <a16:creationId xmlns:a16="http://schemas.microsoft.com/office/drawing/2014/main" id="{A321FB5D-4B47-8E71-DBD9-8B113EDABBA9}"/>
              </a:ext>
            </a:extLst>
          </p:cNvPr>
          <p:cNvCxnSpPr>
            <a:cxnSpLocks/>
            <a:endCxn id="10" idx="3"/>
          </p:cNvCxnSpPr>
          <p:nvPr/>
        </p:nvCxnSpPr>
        <p:spPr>
          <a:xfrm flipH="1">
            <a:off x="7349985" y="4406537"/>
            <a:ext cx="557398" cy="307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2B8A65-11F0-5FCD-4CA4-A369DDDB6D4F}"/>
              </a:ext>
            </a:extLst>
          </p:cNvPr>
          <p:cNvCxnSpPr>
            <a:stCxn id="17" idx="3"/>
          </p:cNvCxnSpPr>
          <p:nvPr/>
        </p:nvCxnSpPr>
        <p:spPr>
          <a:xfrm flipV="1">
            <a:off x="6541200" y="4925106"/>
            <a:ext cx="314762"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F936663-FE0C-998F-7714-87BA674A9A15}"/>
              </a:ext>
            </a:extLst>
          </p:cNvPr>
          <p:cNvCxnSpPr>
            <a:stCxn id="20" idx="1"/>
            <a:endCxn id="10" idx="2"/>
          </p:cNvCxnSpPr>
          <p:nvPr/>
        </p:nvCxnSpPr>
        <p:spPr>
          <a:xfrm flipH="1" flipV="1">
            <a:off x="7034349" y="5029649"/>
            <a:ext cx="424434" cy="13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82F53F-9DF7-6D06-2CCB-35B7B0EA4D91}"/>
              </a:ext>
            </a:extLst>
          </p:cNvPr>
          <p:cNvCxnSpPr>
            <a:cxnSpLocks/>
          </p:cNvCxnSpPr>
          <p:nvPr/>
        </p:nvCxnSpPr>
        <p:spPr>
          <a:xfrm flipV="1">
            <a:off x="8384965" y="5120640"/>
            <a:ext cx="306189" cy="202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725F21-299A-8AD5-0F1C-1659499F340E}"/>
              </a:ext>
            </a:extLst>
          </p:cNvPr>
          <p:cNvCxnSpPr>
            <a:cxnSpLocks/>
            <a:stCxn id="21" idx="1"/>
          </p:cNvCxnSpPr>
          <p:nvPr/>
        </p:nvCxnSpPr>
        <p:spPr>
          <a:xfrm flipH="1" flipV="1">
            <a:off x="9109954" y="5139964"/>
            <a:ext cx="209288" cy="133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A90893-A772-F078-BBFB-B7BAF3568753}"/>
              </a:ext>
            </a:extLst>
          </p:cNvPr>
          <p:cNvCxnSpPr>
            <a:stCxn id="14" idx="2"/>
          </p:cNvCxnSpPr>
          <p:nvPr/>
        </p:nvCxnSpPr>
        <p:spPr>
          <a:xfrm>
            <a:off x="9154825" y="4428524"/>
            <a:ext cx="228600" cy="235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744C5DA-6657-DA06-0B55-F72DDD242293}"/>
              </a:ext>
            </a:extLst>
          </p:cNvPr>
          <p:cNvCxnSpPr>
            <a:cxnSpLocks/>
          </p:cNvCxnSpPr>
          <p:nvPr/>
        </p:nvCxnSpPr>
        <p:spPr>
          <a:xfrm flipH="1" flipV="1">
            <a:off x="9823269" y="4937760"/>
            <a:ext cx="234260" cy="388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E0FCDBA-FB3A-BDDE-51DF-7483B9463F94}"/>
              </a:ext>
            </a:extLst>
          </p:cNvPr>
          <p:cNvCxnSpPr>
            <a:cxnSpLocks/>
          </p:cNvCxnSpPr>
          <p:nvPr/>
        </p:nvCxnSpPr>
        <p:spPr>
          <a:xfrm flipH="1">
            <a:off x="9972299" y="4216857"/>
            <a:ext cx="776944" cy="36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552BA5-AC0D-987E-C9C2-D12180004D88}"/>
              </a:ext>
            </a:extLst>
          </p:cNvPr>
          <p:cNvCxnSpPr>
            <a:stCxn id="15" idx="1"/>
          </p:cNvCxnSpPr>
          <p:nvPr/>
        </p:nvCxnSpPr>
        <p:spPr>
          <a:xfrm flipH="1" flipV="1">
            <a:off x="10010560" y="4750488"/>
            <a:ext cx="272774" cy="57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B3B3780-5262-AA7C-50FF-AE7657875C26}"/>
              </a:ext>
            </a:extLst>
          </p:cNvPr>
          <p:cNvSpPr txBox="1"/>
          <p:nvPr/>
        </p:nvSpPr>
        <p:spPr>
          <a:xfrm>
            <a:off x="6608608" y="5634846"/>
            <a:ext cx="4131927" cy="338554"/>
          </a:xfrm>
          <a:prstGeom prst="rect">
            <a:avLst/>
          </a:prstGeom>
          <a:noFill/>
        </p:spPr>
        <p:txBody>
          <a:bodyPr wrap="square" rtlCol="0">
            <a:spAutoFit/>
          </a:bodyPr>
          <a:lstStyle/>
          <a:p>
            <a:pPr algn="ctr"/>
            <a:r>
              <a:rPr lang="en-US" sz="1600" dirty="0" err="1"/>
              <a:t>ILINet</a:t>
            </a:r>
            <a:r>
              <a:rPr lang="en-US" sz="1600" dirty="0"/>
              <a:t> </a:t>
            </a:r>
            <a:r>
              <a:rPr lang="en-US" sz="1600" dirty="0" err="1"/>
              <a:t>Surveilance</a:t>
            </a:r>
            <a:r>
              <a:rPr lang="en-US" sz="1600" dirty="0"/>
              <a:t> Network</a:t>
            </a:r>
          </a:p>
        </p:txBody>
      </p:sp>
    </p:spTree>
    <p:extLst>
      <p:ext uri="{BB962C8B-B14F-4D97-AF65-F5344CB8AC3E}">
        <p14:creationId xmlns:p14="http://schemas.microsoft.com/office/powerpoint/2010/main" val="100261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dirty="0"/>
              <a:t>Papers</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pPr algn="just"/>
            <a:r>
              <a:rPr lang="en-US" b="1" dirty="0"/>
              <a:t>[Paper 1] </a:t>
            </a:r>
            <a:r>
              <a:rPr lang="en-US" dirty="0"/>
              <a:t>Bijaya Adhikari, </a:t>
            </a:r>
            <a:r>
              <a:rPr lang="en-US" dirty="0" err="1"/>
              <a:t>Xinfeng</a:t>
            </a:r>
            <a:r>
              <a:rPr lang="en-US" dirty="0"/>
              <a:t> Xu, </a:t>
            </a:r>
            <a:r>
              <a:rPr lang="en-US" dirty="0" err="1"/>
              <a:t>Naren</a:t>
            </a:r>
            <a:r>
              <a:rPr lang="en-US" dirty="0"/>
              <a:t> Ramakrishnan, B. Aditya Prakash, “</a:t>
            </a:r>
            <a:r>
              <a:rPr lang="en-US" dirty="0" err="1"/>
              <a:t>EpiDeep</a:t>
            </a:r>
            <a:r>
              <a:rPr lang="en-US" dirty="0"/>
              <a:t>: Exploiting Embeddings for Epidemic Forecasting”, KDD ’19</a:t>
            </a:r>
          </a:p>
          <a:p>
            <a:pPr algn="just"/>
            <a:r>
              <a:rPr lang="en-US" b="1" dirty="0"/>
              <a:t>[Paper 2] </a:t>
            </a:r>
            <a:r>
              <a:rPr lang="en-US" dirty="0"/>
              <a:t>Alexander Rodríguez, Nikhil </a:t>
            </a:r>
            <a:r>
              <a:rPr lang="en-US" dirty="0" err="1"/>
              <a:t>Muralidhar</a:t>
            </a:r>
            <a:r>
              <a:rPr lang="en-US" dirty="0"/>
              <a:t>, Bijaya Adhikari, Anika Tabassum, </a:t>
            </a:r>
            <a:r>
              <a:rPr lang="en-US" dirty="0" err="1"/>
              <a:t>Naren</a:t>
            </a:r>
            <a:r>
              <a:rPr lang="en-US" dirty="0"/>
              <a:t> Ramakrishnan, B. Aditya Prakash, “Steering a historical disease forecasting model under a pandemic: Case of flu and COVID-19”, AAAI ‘21</a:t>
            </a:r>
          </a:p>
          <a:p>
            <a:pPr algn="just"/>
            <a:r>
              <a:rPr lang="en-US" b="1" dirty="0"/>
              <a:t>[Paper 3] </a:t>
            </a:r>
            <a:r>
              <a:rPr lang="en-US" dirty="0" err="1"/>
              <a:t>Harshavardhan</a:t>
            </a:r>
            <a:r>
              <a:rPr lang="en-US" dirty="0"/>
              <a:t> </a:t>
            </a:r>
            <a:r>
              <a:rPr lang="en-US" dirty="0" err="1"/>
              <a:t>Kamarthi</a:t>
            </a:r>
            <a:r>
              <a:rPr lang="en-US" dirty="0"/>
              <a:t>, </a:t>
            </a:r>
            <a:r>
              <a:rPr lang="en-US" dirty="0" err="1"/>
              <a:t>Lingkai</a:t>
            </a:r>
            <a:r>
              <a:rPr lang="en-US" dirty="0"/>
              <a:t> Kong, Alexander Rodríguez, Chao Zhang, B. Aditya Prakash,  “When in doubt: Neural non-parametric uncertainty quantification for epidemic forecasting”, </a:t>
            </a:r>
            <a:r>
              <a:rPr lang="en-US" dirty="0" err="1"/>
              <a:t>NeurIPS</a:t>
            </a:r>
            <a:r>
              <a:rPr lang="en-US" dirty="0"/>
              <a:t> ‘21</a:t>
            </a:r>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6</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Introduction</a:t>
            </a:r>
          </a:p>
        </p:txBody>
      </p:sp>
    </p:spTree>
    <p:extLst>
      <p:ext uri="{BB962C8B-B14F-4D97-AF65-F5344CB8AC3E}">
        <p14:creationId xmlns:p14="http://schemas.microsoft.com/office/powerpoint/2010/main" val="252091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Challenge</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dirty="0"/>
              <a:t>Current season is only observed till week t</a:t>
            </a:r>
          </a:p>
          <a:p>
            <a:r>
              <a:rPr lang="en-US" dirty="0"/>
              <a:t>But historical seasons are fully observed</a:t>
            </a:r>
          </a:p>
          <a:p>
            <a:r>
              <a:rPr lang="en-US" b="1" dirty="0">
                <a:solidFill>
                  <a:schemeClr val="tx1">
                    <a:lumMod val="95000"/>
                  </a:schemeClr>
                </a:solidFill>
              </a:rPr>
              <a:t>Proposed Approach:</a:t>
            </a:r>
          </a:p>
          <a:p>
            <a:pPr lvl="1"/>
            <a:r>
              <a:rPr lang="en-US" dirty="0">
                <a:solidFill>
                  <a:schemeClr val="tx1">
                    <a:lumMod val="95000"/>
                  </a:schemeClr>
                </a:solidFill>
              </a:rPr>
              <a:t>Model learns embeddings to capture similarities between current season and historical seasons (restricted at time t)</a:t>
            </a:r>
          </a:p>
          <a:p>
            <a:pPr lvl="1"/>
            <a:r>
              <a:rPr lang="en-US" dirty="0">
                <a:solidFill>
                  <a:schemeClr val="tx1">
                    <a:lumMod val="95000"/>
                  </a:schemeClr>
                </a:solidFill>
              </a:rPr>
              <a:t>Model also learns embeddings of full length previous historical seasons without the current season</a:t>
            </a:r>
          </a:p>
          <a:p>
            <a:pPr lvl="1"/>
            <a:r>
              <a:rPr lang="en-US" dirty="0">
                <a:solidFill>
                  <a:schemeClr val="tx1">
                    <a:lumMod val="95000"/>
                  </a:schemeClr>
                </a:solidFill>
              </a:rPr>
              <a:t>A mapping function is learnt to map these representations</a:t>
            </a:r>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60</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err="1"/>
              <a:t>Epideep</a:t>
            </a:r>
            <a:endParaRPr lang="en-US" i="1" dirty="0"/>
          </a:p>
        </p:txBody>
      </p:sp>
    </p:spTree>
    <p:extLst>
      <p:ext uri="{BB962C8B-B14F-4D97-AF65-F5344CB8AC3E}">
        <p14:creationId xmlns:p14="http://schemas.microsoft.com/office/powerpoint/2010/main" val="175203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Comparison of Methods: Cali-NET vs </a:t>
            </a:r>
            <a:r>
              <a:rPr lang="en-US" i="1" dirty="0" err="1"/>
              <a:t>EpiDeep</a:t>
            </a:r>
            <a:endParaRPr lang="en-US" i="1" dirty="0"/>
          </a:p>
        </p:txBody>
      </p:sp>
      <p:pic>
        <p:nvPicPr>
          <p:cNvPr id="8" name="Content Placeholder 7" descr="Chart, bar chart, histogram&#10;&#10;Description automatically generated">
            <a:extLst>
              <a:ext uri="{FF2B5EF4-FFF2-40B4-BE49-F238E27FC236}">
                <a16:creationId xmlns:a16="http://schemas.microsoft.com/office/drawing/2014/main" id="{D4255E81-B6FE-94C8-CAD9-607EB5029D7E}"/>
              </a:ext>
            </a:extLst>
          </p:cNvPr>
          <p:cNvPicPr>
            <a:picLocks noGrp="1" noChangeAspect="1"/>
          </p:cNvPicPr>
          <p:nvPr>
            <p:ph idx="1"/>
          </p:nvPr>
        </p:nvPicPr>
        <p:blipFill>
          <a:blip r:embed="rId2"/>
          <a:stretch>
            <a:fillRect/>
          </a:stretch>
        </p:blipFill>
        <p:spPr>
          <a:xfrm>
            <a:off x="2912967" y="1820420"/>
            <a:ext cx="5969775" cy="2977194"/>
          </a:xfrm>
        </p:spPr>
      </p:pic>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61</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a:t>Discussion</a:t>
            </a:r>
          </a:p>
        </p:txBody>
      </p:sp>
      <p:sp>
        <p:nvSpPr>
          <p:cNvPr id="9" name="TextBox 8">
            <a:extLst>
              <a:ext uri="{FF2B5EF4-FFF2-40B4-BE49-F238E27FC236}">
                <a16:creationId xmlns:a16="http://schemas.microsoft.com/office/drawing/2014/main" id="{370EC7CE-ECF2-1799-6C8F-175DDCDB9263}"/>
              </a:ext>
            </a:extLst>
          </p:cNvPr>
          <p:cNvSpPr txBox="1"/>
          <p:nvPr/>
        </p:nvSpPr>
        <p:spPr>
          <a:xfrm>
            <a:off x="2365695" y="4797614"/>
            <a:ext cx="6913338" cy="1077218"/>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CALI-NET significantly outperforms EPIDEEP across all regions. The plot on the right shows that Cali-NET </a:t>
            </a:r>
            <a:r>
              <a:rPr lang="en-US" sz="1600" b="0" i="0" u="none" strike="noStrike" baseline="0" dirty="0">
                <a:latin typeface="Calibri" panose="020F0502020204030204" pitchFamily="34" charset="0"/>
                <a:cs typeface="Calibri" panose="020F0502020204030204" pitchFamily="34" charset="0"/>
              </a:rPr>
              <a:t>is effective at preventing negative transfer when </a:t>
            </a:r>
            <a:r>
              <a:rPr lang="en-US" sz="1600" b="0" i="0" u="none" strike="noStrike" baseline="0" dirty="0" err="1">
                <a:latin typeface="Calibri" panose="020F0502020204030204" pitchFamily="34" charset="0"/>
                <a:cs typeface="Calibri" panose="020F0502020204030204" pitchFamily="34" charset="0"/>
              </a:rPr>
              <a:t>wILI</a:t>
            </a:r>
            <a:r>
              <a:rPr lang="en-US" sz="1600" b="0" i="0" u="none" strike="noStrike" baseline="0" dirty="0">
                <a:latin typeface="Calibri" panose="020F0502020204030204" pitchFamily="34" charset="0"/>
                <a:cs typeface="Calibri" panose="020F0502020204030204" pitchFamily="34" charset="0"/>
              </a:rPr>
              <a:t> is no longer aligned with the exogenous COVID signals. The plot on the left shows that in general cases when both signals co-exist, Cali-NET also performs very well.</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4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Query Length Data Clustering</a:t>
            </a:r>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dirty="0">
                <a:solidFill>
                  <a:schemeClr val="tx1">
                    <a:lumMod val="95000"/>
                  </a:schemeClr>
                </a:solidFill>
              </a:rPr>
              <a:t>Deep Clustering [1] is used to learn meaningful embeddings of the union set of </a:t>
            </a:r>
            <a:r>
              <a:rPr lang="en-US" dirty="0" err="1">
                <a:solidFill>
                  <a:schemeClr val="tx1">
                    <a:lumMod val="95000"/>
                  </a:schemeClr>
                </a:solidFill>
              </a:rPr>
              <a:t>wILI</a:t>
            </a:r>
            <a:r>
              <a:rPr lang="en-US" dirty="0">
                <a:solidFill>
                  <a:schemeClr val="tx1">
                    <a:lumMod val="95000"/>
                  </a:schemeClr>
                </a:solidFill>
              </a:rPr>
              <a:t> values of historical seasons up to the current week t and the current season</a:t>
            </a:r>
          </a:p>
          <a:p>
            <a:r>
              <a:rPr lang="en-US" dirty="0">
                <a:solidFill>
                  <a:schemeClr val="tx1">
                    <a:lumMod val="95000"/>
                  </a:schemeClr>
                </a:solidFill>
              </a:rPr>
              <a:t>Improved Deep Embedded Clustering (IDEC) [2] is used to cluster the previously mentioned union set and learn embeddings</a:t>
            </a:r>
          </a:p>
          <a:p>
            <a:r>
              <a:rPr lang="en-US" dirty="0">
                <a:solidFill>
                  <a:schemeClr val="tx1">
                    <a:lumMod val="95000"/>
                  </a:schemeClr>
                </a:solidFill>
              </a:rPr>
              <a:t>IDEC clusters the input by augmenting the clustering loss to the reconstruction loss</a:t>
            </a:r>
          </a:p>
          <a:p>
            <a:pPr marL="0" indent="0">
              <a:buNone/>
            </a:pPr>
            <a:endParaRPr lang="en-US" dirty="0">
              <a:solidFill>
                <a:schemeClr val="tx1">
                  <a:lumMod val="95000"/>
                </a:schemeClr>
              </a:solidFill>
            </a:endParaRPr>
          </a:p>
        </p:txBody>
      </p:sp>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369332"/>
          </a:xfrm>
        </p:spPr>
        <p:txBody>
          <a:bodyPr/>
          <a:lstStyle/>
          <a:p>
            <a:r>
              <a:rPr lang="en-US" sz="900" dirty="0"/>
              <a:t>[1] </a:t>
            </a:r>
            <a:r>
              <a:rPr lang="en-US" sz="900" dirty="0" err="1"/>
              <a:t>Junyuan</a:t>
            </a:r>
            <a:r>
              <a:rPr lang="en-US" sz="900" dirty="0"/>
              <a:t> </a:t>
            </a:r>
            <a:r>
              <a:rPr lang="en-US" sz="900" dirty="0" err="1"/>
              <a:t>Xie</a:t>
            </a:r>
            <a:r>
              <a:rPr lang="en-US" sz="900" dirty="0"/>
              <a:t>, Ross </a:t>
            </a:r>
            <a:r>
              <a:rPr lang="en-US" sz="900" dirty="0" err="1"/>
              <a:t>Girshick</a:t>
            </a:r>
            <a:r>
              <a:rPr lang="en-US" sz="900" dirty="0"/>
              <a:t>, and Ali Farhadi, “Unsupervised deep embedding for clustering analysis”, ICML 2016.</a:t>
            </a:r>
          </a:p>
          <a:p>
            <a:r>
              <a:rPr lang="en-US" sz="900" dirty="0"/>
              <a:t>[2] </a:t>
            </a:r>
            <a:r>
              <a:rPr lang="en-US" sz="900" dirty="0" err="1"/>
              <a:t>Xifeng</a:t>
            </a:r>
            <a:r>
              <a:rPr lang="en-US" sz="900" dirty="0"/>
              <a:t> Guo, Long Gao, </a:t>
            </a:r>
            <a:r>
              <a:rPr lang="en-US" sz="900" dirty="0" err="1"/>
              <a:t>Xinwang</a:t>
            </a:r>
            <a:r>
              <a:rPr lang="en-US" sz="900" dirty="0"/>
              <a:t> Liu, and </a:t>
            </a:r>
            <a:r>
              <a:rPr lang="en-US" sz="900" dirty="0" err="1"/>
              <a:t>Jianping</a:t>
            </a:r>
            <a:r>
              <a:rPr lang="en-US" sz="900" dirty="0"/>
              <a:t> Yin, “Improved deep embedded clustering with local structure preservation”, IJCAI 2017.</a:t>
            </a:r>
          </a:p>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62</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err="1"/>
              <a:t>Epideep</a:t>
            </a:r>
            <a:endParaRPr lang="en-US" i="1" dirty="0"/>
          </a:p>
        </p:txBody>
      </p:sp>
    </p:spTree>
    <p:extLst>
      <p:ext uri="{BB962C8B-B14F-4D97-AF65-F5344CB8AC3E}">
        <p14:creationId xmlns:p14="http://schemas.microsoft.com/office/powerpoint/2010/main" val="124166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Input Encoder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dirty="0"/>
                  <a:t>Given current season’s </a:t>
                </a:r>
                <a:r>
                  <a:rPr lang="en-US" dirty="0" err="1"/>
                  <a:t>wILI</a:t>
                </a:r>
                <a:r>
                  <a:rPr lang="en-US" dirty="0"/>
                  <a:t> Time Series </a:t>
                </a:r>
                <a14:m>
                  <m:oMath xmlns:m="http://schemas.openxmlformats.org/officeDocument/2006/math">
                    <m:d>
                      <m:dPr>
                        <m:begChr m:val="{"/>
                        <m:endChr m:val="}"/>
                        <m:ctrlPr>
                          <a:rPr lang="en-US" i="1" dirty="0" smtClean="0">
                            <a:solidFill>
                              <a:schemeClr val="tx1"/>
                            </a:solidFill>
                            <a:latin typeface="Cambria Math" panose="02040503050406030204" pitchFamily="18" charset="0"/>
                          </a:rPr>
                        </m:ctrlPr>
                      </m:dPr>
                      <m:e>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𝑦</m:t>
                            </m:r>
                          </m:e>
                          <m:sub>
                            <m:r>
                              <a:rPr lang="en-US" b="0" i="1" dirty="0" smtClean="0">
                                <a:solidFill>
                                  <a:schemeClr val="tx1"/>
                                </a:solidFill>
                                <a:latin typeface="Cambria Math" panose="02040503050406030204" pitchFamily="18" charset="0"/>
                              </a:rPr>
                              <m:t>𝑐</m:t>
                            </m:r>
                          </m:sub>
                          <m:sup>
                            <m:r>
                              <a:rPr lang="en-US" b="0" i="0" dirty="0" smtClean="0">
                                <a:solidFill>
                                  <a:schemeClr val="tx1"/>
                                </a:solidFill>
                                <a:latin typeface="Cambria Math" panose="02040503050406030204" pitchFamily="18" charset="0"/>
                              </a:rPr>
                              <m:t>1</m:t>
                            </m:r>
                          </m:sup>
                        </m:sSubSup>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𝑦</m:t>
                            </m:r>
                          </m:e>
                          <m:sub>
                            <m:r>
                              <a:rPr lang="en-US" i="1" dirty="0">
                                <a:solidFill>
                                  <a:schemeClr val="tx1"/>
                                </a:solidFill>
                                <a:latin typeface="Cambria Math" panose="02040503050406030204" pitchFamily="18" charset="0"/>
                              </a:rPr>
                              <m:t>𝑐</m:t>
                            </m:r>
                          </m:sub>
                          <m:sup>
                            <m:r>
                              <a:rPr lang="en-US" i="0" dirty="0">
                                <a:solidFill>
                                  <a:schemeClr val="tx1"/>
                                </a:solidFill>
                                <a:latin typeface="Cambria Math" panose="02040503050406030204" pitchFamily="18" charset="0"/>
                              </a:rPr>
                              <m:t>2</m:t>
                            </m:r>
                          </m:sup>
                        </m:sSubSup>
                        <m:r>
                          <a:rPr lang="en-US" i="0" dirty="0">
                            <a:solidFill>
                              <a:schemeClr val="tx1"/>
                            </a:solidFill>
                            <a:latin typeface="Cambria Math" panose="02040503050406030204" pitchFamily="18" charset="0"/>
                          </a:rPr>
                          <m:t>,⋯</m:t>
                        </m:r>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𝑦</m:t>
                            </m:r>
                          </m:e>
                          <m:sub>
                            <m:r>
                              <a:rPr lang="en-US" i="1" dirty="0">
                                <a:solidFill>
                                  <a:schemeClr val="tx1"/>
                                </a:solidFill>
                                <a:latin typeface="Cambria Math" panose="02040503050406030204" pitchFamily="18" charset="0"/>
                              </a:rPr>
                              <m:t>𝑐</m:t>
                            </m:r>
                          </m:sub>
                          <m:sup>
                            <m:r>
                              <a:rPr lang="en-US" i="1" dirty="0">
                                <a:solidFill>
                                  <a:schemeClr val="tx1"/>
                                </a:solidFill>
                                <a:latin typeface="Cambria Math" panose="02040503050406030204" pitchFamily="18" charset="0"/>
                              </a:rPr>
                              <m:t>𝑡</m:t>
                            </m:r>
                          </m:sup>
                        </m:sSubSup>
                      </m:e>
                    </m:d>
                    <m:r>
                      <a:rPr lang="en-US" b="0" i="0" dirty="0" smtClean="0">
                        <a:solidFill>
                          <a:schemeClr val="tx1"/>
                        </a:solidFill>
                        <a:latin typeface="Cambria Math" panose="02040503050406030204" pitchFamily="18" charset="0"/>
                      </a:rPr>
                      <m:t> </m:t>
                    </m:r>
                  </m:oMath>
                </a14:m>
                <a:r>
                  <a:rPr lang="en-US" dirty="0"/>
                  <a:t>is converted into matrix  Y </a:t>
                </a:r>
                <a:r>
                  <a:rPr lang="az-Cyrl-AZ" dirty="0"/>
                  <a:t>Є</a:t>
                </a:r>
                <a14:m>
                  <m:oMath xmlns:m="http://schemas.openxmlformats.org/officeDocument/2006/math">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p>
                    </m:sSup>
                  </m:oMath>
                </a14:m>
                <a:r>
                  <a:rPr lang="en-US" dirty="0"/>
                  <a:t>  such that the </a:t>
                </a:r>
                <a:r>
                  <a:rPr lang="en-US" dirty="0" err="1"/>
                  <a:t>j</a:t>
                </a:r>
                <a:r>
                  <a:rPr lang="en-US" baseline="30000" dirty="0" err="1"/>
                  <a:t>th</a:t>
                </a:r>
                <a:r>
                  <a:rPr lang="en-US" dirty="0"/>
                  <a:t> column of  Y contains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𝑦</m:t>
                        </m:r>
                      </m:e>
                      <m:sub>
                        <m:r>
                          <a:rPr lang="en-US" b="0" i="1" dirty="0" smtClean="0">
                            <a:latin typeface="Cambria Math" panose="02040503050406030204" pitchFamily="18" charset="0"/>
                          </a:rPr>
                          <m:t>𝑐</m:t>
                        </m:r>
                      </m:sub>
                      <m:sup>
                        <m:r>
                          <m:rPr>
                            <m:sty m:val="p"/>
                          </m:rPr>
                          <a:rPr lang="en-US" b="0" i="0" dirty="0" smtClean="0">
                            <a:latin typeface="Cambria Math" panose="02040503050406030204" pitchFamily="18" charset="0"/>
                          </a:rPr>
                          <m:t>j</m:t>
                        </m:r>
                      </m:sup>
                    </m:sSubSup>
                    <m:sSubSup>
                      <m:sSubSupPr>
                        <m:ctrlPr>
                          <a:rPr lang="en-US" i="1" dirty="0">
                            <a:latin typeface="Cambria Math" panose="02040503050406030204" pitchFamily="18" charset="0"/>
                          </a:rPr>
                        </m:ctrlPr>
                      </m:sSubSupPr>
                      <m:e>
                        <m:r>
                          <a:rPr lang="en-US" i="1" dirty="0">
                            <a:latin typeface="Cambria Math" panose="02040503050406030204" pitchFamily="18" charset="0"/>
                          </a:rPr>
                          <m:t>𝑦</m:t>
                        </m:r>
                      </m:e>
                      <m:sub>
                        <m:r>
                          <a:rPr lang="en-US" i="1" dirty="0">
                            <a:latin typeface="Cambria Math" panose="02040503050406030204" pitchFamily="18" charset="0"/>
                          </a:rPr>
                          <m:t>𝑐</m:t>
                        </m:r>
                      </m:sub>
                      <m:sup>
                        <m:r>
                          <m:rPr>
                            <m:sty m:val="p"/>
                          </m:rPr>
                          <a:rPr lang="en-US" b="0" i="0" dirty="0" smtClean="0">
                            <a:latin typeface="Cambria Math" panose="02040503050406030204" pitchFamily="18" charset="0"/>
                          </a:rPr>
                          <m:t>j</m:t>
                        </m:r>
                        <m:r>
                          <a:rPr lang="en-US" b="0" i="0" dirty="0" smtClean="0">
                            <a:latin typeface="Cambria Math" panose="02040503050406030204" pitchFamily="18" charset="0"/>
                          </a:rPr>
                          <m:t>+1</m:t>
                        </m:r>
                      </m:sup>
                    </m:sSubSup>
                    <m:r>
                      <a:rPr lang="en-US"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𝑦</m:t>
                        </m:r>
                      </m:e>
                      <m:sub>
                        <m:r>
                          <a:rPr lang="en-US" i="1" dirty="0">
                            <a:latin typeface="Cambria Math" panose="02040503050406030204" pitchFamily="18" charset="0"/>
                          </a:rPr>
                          <m:t>𝑐</m:t>
                        </m:r>
                      </m:sub>
                      <m:sup>
                        <m: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𝑙</m:t>
                        </m:r>
                        <m:r>
                          <a:rPr lang="en-US" b="0" i="1" dirty="0" smtClean="0">
                            <a:latin typeface="Cambria Math" panose="02040503050406030204" pitchFamily="18" charset="0"/>
                          </a:rPr>
                          <m:t>−1</m:t>
                        </m:r>
                      </m:sup>
                    </m:sSubSup>
                  </m:oMath>
                </a14:m>
                <a:r>
                  <a:rPr lang="en-US" dirty="0"/>
                  <a:t>]. Matrix Y can be seen of as:</a:t>
                </a:r>
              </a:p>
              <a:p>
                <a:endParaRPr lang="en-US" dirty="0"/>
              </a:p>
              <a:p>
                <a:endParaRPr lang="en-US" dirty="0"/>
              </a:p>
              <a:p>
                <a:endParaRPr lang="en-US" dirty="0"/>
              </a:p>
              <a:p>
                <a:r>
                  <a:rPr lang="en-US" dirty="0"/>
                  <a:t>Partitioning the time series into l windows (row wise)</a:t>
                </a:r>
              </a:p>
              <a:p>
                <a:endParaRPr lang="en-US" dirty="0"/>
              </a:p>
            </p:txBody>
          </p:sp>
        </mc:Choice>
        <mc:Fallback xmlns="">
          <p:sp>
            <p:nvSpPr>
              <p:cNvPr id="3" name="Content Placeholder 2">
                <a:extLst>
                  <a:ext uri="{FF2B5EF4-FFF2-40B4-BE49-F238E27FC236}">
                    <a16:creationId xmlns:a16="http://schemas.microsoft.com/office/drawing/2014/main" id="{E0DFA73A-346C-58C3-18E7-513C71E2846A}"/>
                  </a:ext>
                </a:extLst>
              </p:cNvPr>
              <p:cNvSpPr>
                <a:spLocks noGrp="1" noRot="1" noChangeAspect="1" noMove="1" noResize="1" noEditPoints="1" noAdjustHandles="1" noChangeArrowheads="1" noChangeShapeType="1" noTextEdit="1"/>
              </p:cNvSpPr>
              <p:nvPr>
                <p:ph idx="1"/>
              </p:nvPr>
            </p:nvSpPr>
            <p:spPr>
              <a:xfrm>
                <a:off x="1295400" y="1895913"/>
                <a:ext cx="9601200" cy="3959604"/>
              </a:xfrm>
              <a:blipFill>
                <a:blip r:embed="rId2"/>
                <a:stretch>
                  <a:fillRect l="-793" t="-1597"/>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63</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err="1"/>
              <a:t>Epideep</a:t>
            </a:r>
            <a:endParaRPr lang="en-US" i="1" dirty="0"/>
          </a:p>
        </p:txBody>
      </p:sp>
      <p:pic>
        <p:nvPicPr>
          <p:cNvPr id="7" name="Picture 6">
            <a:extLst>
              <a:ext uri="{FF2B5EF4-FFF2-40B4-BE49-F238E27FC236}">
                <a16:creationId xmlns:a16="http://schemas.microsoft.com/office/drawing/2014/main" id="{15951F7F-3E58-3E44-BE6C-BF786BF2D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01" y="2927758"/>
            <a:ext cx="3403705" cy="1600200"/>
          </a:xfrm>
          <a:prstGeom prst="rect">
            <a:avLst/>
          </a:prstGeom>
        </p:spPr>
      </p:pic>
    </p:spTree>
    <p:extLst>
      <p:ext uri="{BB962C8B-B14F-4D97-AF65-F5344CB8AC3E}">
        <p14:creationId xmlns:p14="http://schemas.microsoft.com/office/powerpoint/2010/main" val="184842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Comparison of Methods: </a:t>
            </a:r>
            <a:r>
              <a:rPr lang="en-US" i="1" dirty="0" err="1"/>
              <a:t>EpiFNP</a:t>
            </a:r>
            <a:r>
              <a:rPr lang="en-US" i="1" dirty="0"/>
              <a:t> vs </a:t>
            </a:r>
            <a:r>
              <a:rPr lang="en-US" i="1" dirty="0" err="1"/>
              <a:t>EpiDeep</a:t>
            </a:r>
            <a:endParaRPr lang="en-US" i="1" dirty="0"/>
          </a:p>
        </p:txBody>
      </p:sp>
      <p:pic>
        <p:nvPicPr>
          <p:cNvPr id="8" name="Content Placeholder 7" descr="Table&#10;&#10;Description automatically generated">
            <a:extLst>
              <a:ext uri="{FF2B5EF4-FFF2-40B4-BE49-F238E27FC236}">
                <a16:creationId xmlns:a16="http://schemas.microsoft.com/office/drawing/2014/main" id="{3FB6B75D-04EC-61EF-07F2-4D23F3F445F6}"/>
              </a:ext>
            </a:extLst>
          </p:cNvPr>
          <p:cNvPicPr>
            <a:picLocks noGrp="1" noChangeAspect="1"/>
          </p:cNvPicPr>
          <p:nvPr>
            <p:ph idx="1"/>
          </p:nvPr>
        </p:nvPicPr>
        <p:blipFill>
          <a:blip r:embed="rId2"/>
          <a:stretch>
            <a:fillRect/>
          </a:stretch>
        </p:blipFill>
        <p:spPr>
          <a:xfrm>
            <a:off x="1384263" y="2367535"/>
            <a:ext cx="3886742" cy="1600423"/>
          </a:xfrm>
        </p:spPr>
      </p:pic>
      <p:sp>
        <p:nvSpPr>
          <p:cNvPr id="6" name="Footer Placeholder 5">
            <a:extLst>
              <a:ext uri="{FF2B5EF4-FFF2-40B4-BE49-F238E27FC236}">
                <a16:creationId xmlns:a16="http://schemas.microsoft.com/office/drawing/2014/main" id="{5F66CAFB-94FC-709F-1776-99A596ADD105}"/>
              </a:ext>
            </a:extLst>
          </p:cNvPr>
          <p:cNvSpPr>
            <a:spLocks noGrp="1"/>
          </p:cNvSpPr>
          <p:nvPr>
            <p:ph type="ftr" sz="quarter" idx="11"/>
          </p:nvPr>
        </p:nvSpPr>
        <p:spPr>
          <a:xfrm>
            <a:off x="609601" y="6289679"/>
            <a:ext cx="10055710" cy="222436"/>
          </a:xfrm>
        </p:spPr>
        <p:txBody>
          <a:bodyPr/>
          <a:lstStyle/>
          <a:p>
            <a:endParaRPr lang="en-US" sz="900" dirty="0"/>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64</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399" y="1276906"/>
            <a:ext cx="9249561" cy="369332"/>
          </a:xfrm>
          <a:prstGeom prst="rect">
            <a:avLst/>
          </a:prstGeom>
          <a:noFill/>
        </p:spPr>
        <p:txBody>
          <a:bodyPr wrap="square" rtlCol="0">
            <a:spAutoFit/>
          </a:bodyPr>
          <a:lstStyle/>
          <a:p>
            <a:r>
              <a:rPr lang="en-US" i="1" dirty="0"/>
              <a:t>Discussion</a:t>
            </a:r>
          </a:p>
        </p:txBody>
      </p:sp>
      <p:sp>
        <p:nvSpPr>
          <p:cNvPr id="9" name="TextBox 8">
            <a:extLst>
              <a:ext uri="{FF2B5EF4-FFF2-40B4-BE49-F238E27FC236}">
                <a16:creationId xmlns:a16="http://schemas.microsoft.com/office/drawing/2014/main" id="{BA36D248-E020-DFFD-9733-CBB4309861C6}"/>
              </a:ext>
            </a:extLst>
          </p:cNvPr>
          <p:cNvSpPr txBox="1"/>
          <p:nvPr/>
        </p:nvSpPr>
        <p:spPr>
          <a:xfrm>
            <a:off x="1295399" y="3967958"/>
            <a:ext cx="4128269" cy="830997"/>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Comparison of Results of </a:t>
            </a:r>
            <a:r>
              <a:rPr lang="en-US" sz="1600" dirty="0" err="1">
                <a:latin typeface="Calibri" panose="020F0502020204030204" pitchFamily="34" charset="0"/>
                <a:cs typeface="Calibri" panose="020F0502020204030204" pitchFamily="34" charset="0"/>
              </a:rPr>
              <a:t>EpiDeep</a:t>
            </a:r>
            <a:r>
              <a:rPr lang="en-US" sz="1600" dirty="0">
                <a:latin typeface="Calibri" panose="020F0502020204030204" pitchFamily="34" charset="0"/>
                <a:cs typeface="Calibri" panose="020F0502020204030204" pitchFamily="34" charset="0"/>
              </a:rPr>
              <a:t> and </a:t>
            </a:r>
            <a:r>
              <a:rPr lang="en-US" sz="1600" dirty="0" err="1">
                <a:latin typeface="Calibri" panose="020F0502020204030204" pitchFamily="34" charset="0"/>
                <a:cs typeface="Calibri" panose="020F0502020204030204" pitchFamily="34" charset="0"/>
              </a:rPr>
              <a:t>EpiFNP</a:t>
            </a:r>
            <a:r>
              <a:rPr lang="en-US" sz="1600" dirty="0">
                <a:latin typeface="Calibri" panose="020F0502020204030204" pitchFamily="34" charset="0"/>
                <a:cs typeface="Calibri" panose="020F0502020204030204" pitchFamily="34" charset="0"/>
              </a:rPr>
              <a:t>: k-weeks ahead forecasting for seasons 2014/15-2019/20</a:t>
            </a:r>
          </a:p>
        </p:txBody>
      </p:sp>
      <p:pic>
        <p:nvPicPr>
          <p:cNvPr id="11" name="Picture 10" descr="Chart, line chart&#10;&#10;Description automatically generated">
            <a:extLst>
              <a:ext uri="{FF2B5EF4-FFF2-40B4-BE49-F238E27FC236}">
                <a16:creationId xmlns:a16="http://schemas.microsoft.com/office/drawing/2014/main" id="{A58F8666-2A4A-780B-9DDB-243F2CDDF08A}"/>
              </a:ext>
            </a:extLst>
          </p:cNvPr>
          <p:cNvPicPr>
            <a:picLocks noChangeAspect="1"/>
          </p:cNvPicPr>
          <p:nvPr/>
        </p:nvPicPr>
        <p:blipFill>
          <a:blip r:embed="rId3"/>
          <a:stretch>
            <a:fillRect/>
          </a:stretch>
        </p:blipFill>
        <p:spPr>
          <a:xfrm>
            <a:off x="6664965" y="1973239"/>
            <a:ext cx="2933191" cy="2528613"/>
          </a:xfrm>
          <a:prstGeom prst="rect">
            <a:avLst/>
          </a:prstGeom>
        </p:spPr>
      </p:pic>
      <p:sp>
        <p:nvSpPr>
          <p:cNvPr id="12" name="TextBox 11">
            <a:extLst>
              <a:ext uri="{FF2B5EF4-FFF2-40B4-BE49-F238E27FC236}">
                <a16:creationId xmlns:a16="http://schemas.microsoft.com/office/drawing/2014/main" id="{E73B4D78-CD45-3F7E-CED6-062C68531F27}"/>
              </a:ext>
            </a:extLst>
          </p:cNvPr>
          <p:cNvSpPr txBox="1"/>
          <p:nvPr/>
        </p:nvSpPr>
        <p:spPr>
          <a:xfrm>
            <a:off x="6400800" y="4501852"/>
            <a:ext cx="3502152" cy="830997"/>
          </a:xfrm>
          <a:prstGeom prst="rect">
            <a:avLst/>
          </a:prstGeom>
          <a:noFill/>
        </p:spPr>
        <p:txBody>
          <a:bodyPr wrap="square" rtlCol="0">
            <a:spAutoFit/>
          </a:bodyPr>
          <a:lstStyle/>
          <a:p>
            <a:pPr algn="ctr"/>
            <a:r>
              <a:rPr lang="en-US" sz="1600" b="0" i="0" u="none" strike="noStrike" baseline="0" dirty="0">
                <a:latin typeface="Calibri" panose="020F0502020204030204" pitchFamily="34" charset="0"/>
                <a:cs typeface="Calibri" panose="020F0502020204030204" pitchFamily="34" charset="0"/>
              </a:rPr>
              <a:t>CPs of </a:t>
            </a:r>
            <a:r>
              <a:rPr lang="en-US" sz="1600" b="0" i="0" u="none" strike="noStrike" baseline="0" dirty="0" err="1">
                <a:latin typeface="Calibri" panose="020F0502020204030204" pitchFamily="34" charset="0"/>
                <a:cs typeface="Calibri" panose="020F0502020204030204" pitchFamily="34" charset="0"/>
              </a:rPr>
              <a:t>EpiFNP</a:t>
            </a:r>
            <a:r>
              <a:rPr lang="en-US" sz="1600" b="0" i="0" u="none" strike="noStrike" baseline="0" dirty="0">
                <a:latin typeface="Calibri" panose="020F0502020204030204" pitchFamily="34" charset="0"/>
                <a:cs typeface="Calibri" panose="020F0502020204030204" pitchFamily="34" charset="0"/>
              </a:rPr>
              <a:t> and next 3 accurate baselines (one of which is </a:t>
            </a:r>
            <a:r>
              <a:rPr lang="en-US" sz="1600" b="0" i="0" u="none" strike="noStrike" baseline="0" dirty="0" err="1">
                <a:latin typeface="Calibri" panose="020F0502020204030204" pitchFamily="34" charset="0"/>
                <a:cs typeface="Calibri" panose="020F0502020204030204" pitchFamily="34" charset="0"/>
              </a:rPr>
              <a:t>EpiDeep</a:t>
            </a:r>
            <a:r>
              <a:rPr lang="en-US" sz="1600" b="0" i="0" u="none" strike="noStrike" baseline="0" dirty="0">
                <a:latin typeface="Calibri" panose="020F0502020204030204" pitchFamily="34" charset="0"/>
                <a:cs typeface="Calibri" panose="020F0502020204030204" pitchFamily="34" charset="0"/>
              </a:rPr>
              <a:t>), k=4.</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68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C72F-B148-290B-ACCE-4DC73A639086}"/>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2F04991-8AFD-3300-E1E6-C9DBA98999E4}"/>
              </a:ext>
            </a:extLst>
          </p:cNvPr>
          <p:cNvSpPr>
            <a:spLocks noGrp="1"/>
          </p:cNvSpPr>
          <p:nvPr>
            <p:ph idx="1"/>
          </p:nvPr>
        </p:nvSpPr>
        <p:spPr>
          <a:xfrm>
            <a:off x="1295400" y="1526796"/>
            <a:ext cx="9601200" cy="4546833"/>
          </a:xfrm>
        </p:spPr>
        <p:txBody>
          <a:bodyPr>
            <a:normAutofit/>
          </a:bodyPr>
          <a:lstStyle/>
          <a:p>
            <a:r>
              <a:rPr lang="en-US" sz="2600" dirty="0"/>
              <a:t>Introduction</a:t>
            </a:r>
          </a:p>
          <a:p>
            <a:r>
              <a:rPr lang="en-US" sz="2600" dirty="0"/>
              <a:t>Problem Setting</a:t>
            </a:r>
          </a:p>
          <a:p>
            <a:r>
              <a:rPr lang="en-US" sz="2600" dirty="0"/>
              <a:t>Models</a:t>
            </a:r>
          </a:p>
          <a:p>
            <a:pPr lvl="1"/>
            <a:r>
              <a:rPr lang="en-US" sz="2400" dirty="0"/>
              <a:t>Paper 1: </a:t>
            </a:r>
            <a:r>
              <a:rPr lang="en-US" sz="2400" dirty="0" err="1"/>
              <a:t>EpiDeep</a:t>
            </a:r>
            <a:endParaRPr lang="en-US" sz="2400" dirty="0"/>
          </a:p>
          <a:p>
            <a:pPr lvl="1"/>
            <a:r>
              <a:rPr lang="en-US" sz="2400" dirty="0"/>
              <a:t>Paper 2: Cali-Net</a:t>
            </a:r>
          </a:p>
          <a:p>
            <a:pPr lvl="1"/>
            <a:r>
              <a:rPr lang="en-US" sz="2400" dirty="0"/>
              <a:t>Paper 3: </a:t>
            </a:r>
            <a:r>
              <a:rPr lang="en-US" sz="2400" dirty="0" err="1"/>
              <a:t>EpiFNP</a:t>
            </a:r>
            <a:endParaRPr lang="en-US" sz="2400" dirty="0"/>
          </a:p>
          <a:p>
            <a:r>
              <a:rPr lang="en-US" sz="2600" dirty="0"/>
              <a:t>Discussion</a:t>
            </a:r>
          </a:p>
        </p:txBody>
      </p:sp>
      <p:sp>
        <p:nvSpPr>
          <p:cNvPr id="4" name="Slide Number Placeholder 3">
            <a:extLst>
              <a:ext uri="{FF2B5EF4-FFF2-40B4-BE49-F238E27FC236}">
                <a16:creationId xmlns:a16="http://schemas.microsoft.com/office/drawing/2014/main" id="{2C2C582F-0317-F6E1-9941-CD4A9620DA68}"/>
              </a:ext>
            </a:extLst>
          </p:cNvPr>
          <p:cNvSpPr>
            <a:spLocks noGrp="1"/>
          </p:cNvSpPr>
          <p:nvPr>
            <p:ph type="sldNum" sz="quarter" idx="12"/>
          </p:nvPr>
        </p:nvSpPr>
        <p:spPr/>
        <p:txBody>
          <a:bodyPr/>
          <a:lstStyle/>
          <a:p>
            <a:fld id="{E31375A4-56A4-47D6-9801-1991572033F7}" type="slidenum">
              <a:rPr lang="en-US" smtClean="0"/>
              <a:t>65</a:t>
            </a:fld>
            <a:endParaRPr lang="en-US"/>
          </a:p>
        </p:txBody>
      </p:sp>
    </p:spTree>
    <p:extLst>
      <p:ext uri="{BB962C8B-B14F-4D97-AF65-F5344CB8AC3E}">
        <p14:creationId xmlns:p14="http://schemas.microsoft.com/office/powerpoint/2010/main" val="20070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C72F-B148-290B-ACCE-4DC73A639086}"/>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2F04991-8AFD-3300-E1E6-C9DBA98999E4}"/>
              </a:ext>
            </a:extLst>
          </p:cNvPr>
          <p:cNvSpPr>
            <a:spLocks noGrp="1"/>
          </p:cNvSpPr>
          <p:nvPr>
            <p:ph idx="1"/>
          </p:nvPr>
        </p:nvSpPr>
        <p:spPr>
          <a:xfrm>
            <a:off x="1295400" y="1526796"/>
            <a:ext cx="9601200" cy="4546833"/>
          </a:xfrm>
        </p:spPr>
        <p:txBody>
          <a:bodyPr>
            <a:normAutofit/>
          </a:bodyPr>
          <a:lstStyle/>
          <a:p>
            <a:r>
              <a:rPr lang="en-US" sz="2600" dirty="0"/>
              <a:t>Introduction</a:t>
            </a:r>
          </a:p>
          <a:p>
            <a:r>
              <a:rPr lang="en-US" sz="2600" dirty="0">
                <a:solidFill>
                  <a:srgbClr val="FF0000"/>
                </a:solidFill>
              </a:rPr>
              <a:t>Problem Setting</a:t>
            </a:r>
          </a:p>
          <a:p>
            <a:r>
              <a:rPr lang="en-US" sz="2600" dirty="0"/>
              <a:t>Models</a:t>
            </a:r>
          </a:p>
          <a:p>
            <a:pPr lvl="1"/>
            <a:r>
              <a:rPr lang="en-US" sz="2400" dirty="0" err="1"/>
              <a:t>EpiDeep</a:t>
            </a:r>
            <a:endParaRPr lang="en-US" sz="2400" dirty="0"/>
          </a:p>
          <a:p>
            <a:pPr lvl="1"/>
            <a:r>
              <a:rPr lang="en-US" sz="2400" dirty="0"/>
              <a:t>Cali-Net</a:t>
            </a:r>
          </a:p>
          <a:p>
            <a:pPr lvl="1"/>
            <a:r>
              <a:rPr lang="en-US" sz="2400" dirty="0" err="1"/>
              <a:t>EpiFNP</a:t>
            </a:r>
            <a:endParaRPr lang="en-US" sz="2400" dirty="0"/>
          </a:p>
          <a:p>
            <a:r>
              <a:rPr lang="en-US" sz="2600" dirty="0"/>
              <a:t>Discussion</a:t>
            </a:r>
          </a:p>
        </p:txBody>
      </p:sp>
      <p:sp>
        <p:nvSpPr>
          <p:cNvPr id="4" name="Slide Number Placeholder 3">
            <a:extLst>
              <a:ext uri="{FF2B5EF4-FFF2-40B4-BE49-F238E27FC236}">
                <a16:creationId xmlns:a16="http://schemas.microsoft.com/office/drawing/2014/main" id="{2C2C582F-0317-F6E1-9941-CD4A9620DA68}"/>
              </a:ext>
            </a:extLst>
          </p:cNvPr>
          <p:cNvSpPr>
            <a:spLocks noGrp="1"/>
          </p:cNvSpPr>
          <p:nvPr>
            <p:ph type="sldNum" sz="quarter" idx="12"/>
          </p:nvPr>
        </p:nvSpPr>
        <p:spPr/>
        <p:txBody>
          <a:bodyPr/>
          <a:lstStyle/>
          <a:p>
            <a:fld id="{E31375A4-56A4-47D6-9801-1991572033F7}" type="slidenum">
              <a:rPr lang="en-US" smtClean="0"/>
              <a:t>7</a:t>
            </a:fld>
            <a:endParaRPr lang="en-US"/>
          </a:p>
        </p:txBody>
      </p:sp>
    </p:spTree>
    <p:extLst>
      <p:ext uri="{BB962C8B-B14F-4D97-AF65-F5344CB8AC3E}">
        <p14:creationId xmlns:p14="http://schemas.microsoft.com/office/powerpoint/2010/main" val="26669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err="1"/>
              <a:t>FluSight</a:t>
            </a:r>
            <a:endParaRPr lang="en-US" i="1" dirty="0"/>
          </a:p>
        </p:txBody>
      </p:sp>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r>
              <a:rPr lang="en-US" dirty="0"/>
              <a:t>CDC organizes annual Influenza Forecasting Challenge:</a:t>
            </a:r>
          </a:p>
          <a:p>
            <a:pPr lvl="1"/>
            <a:r>
              <a:rPr lang="en-US" b="1" dirty="0"/>
              <a:t>Output: </a:t>
            </a:r>
            <a:r>
              <a:rPr lang="en-US" dirty="0"/>
              <a:t>Signals that include forecasts about:</a:t>
            </a:r>
          </a:p>
          <a:p>
            <a:pPr lvl="2"/>
            <a:r>
              <a:rPr lang="en-US" b="0" i="0" u="none" strike="noStrike" baseline="0" dirty="0"/>
              <a:t>Future Incidence</a:t>
            </a:r>
          </a:p>
          <a:p>
            <a:pPr lvl="2"/>
            <a:r>
              <a:rPr lang="en-US" dirty="0"/>
              <a:t>Seasonal Peak Intensity</a:t>
            </a:r>
          </a:p>
          <a:p>
            <a:pPr lvl="2"/>
            <a:r>
              <a:rPr lang="en-US" dirty="0"/>
              <a:t>Seasonal Peak Week</a:t>
            </a:r>
          </a:p>
          <a:p>
            <a:pPr lvl="2"/>
            <a:r>
              <a:rPr lang="en-US" b="0" i="0" u="none" strike="noStrike" baseline="0" dirty="0"/>
              <a:t>Onset Week</a:t>
            </a:r>
          </a:p>
        </p:txBody>
      </p:sp>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8</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Problem Setting</a:t>
            </a:r>
          </a:p>
        </p:txBody>
      </p:sp>
      <p:pic>
        <p:nvPicPr>
          <p:cNvPr id="6" name="Picture 5" descr="Chart, line chart&#10;&#10;Description automatically generated">
            <a:extLst>
              <a:ext uri="{FF2B5EF4-FFF2-40B4-BE49-F238E27FC236}">
                <a16:creationId xmlns:a16="http://schemas.microsoft.com/office/drawing/2014/main" id="{435DE577-6326-8608-7D03-29731CDEAD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6369" y="2279255"/>
            <a:ext cx="3720888" cy="3755785"/>
          </a:xfrm>
          <a:prstGeom prst="rect">
            <a:avLst/>
          </a:prstGeom>
        </p:spPr>
      </p:pic>
      <p:sp>
        <p:nvSpPr>
          <p:cNvPr id="8" name="Footer Placeholder 7">
            <a:extLst>
              <a:ext uri="{FF2B5EF4-FFF2-40B4-BE49-F238E27FC236}">
                <a16:creationId xmlns:a16="http://schemas.microsoft.com/office/drawing/2014/main" id="{40475A9F-BCFC-BBB0-0649-4CDD2FE565B9}"/>
              </a:ext>
            </a:extLst>
          </p:cNvPr>
          <p:cNvSpPr>
            <a:spLocks noGrp="1"/>
          </p:cNvSpPr>
          <p:nvPr>
            <p:ph type="ftr" sz="quarter" idx="11"/>
          </p:nvPr>
        </p:nvSpPr>
        <p:spPr>
          <a:xfrm>
            <a:off x="609600" y="6289679"/>
            <a:ext cx="8274755" cy="222436"/>
          </a:xfrm>
        </p:spPr>
        <p:txBody>
          <a:bodyPr/>
          <a:lstStyle/>
          <a:p>
            <a:r>
              <a:rPr lang="en-US" dirty="0"/>
              <a:t>https://</a:t>
            </a:r>
            <a:r>
              <a:rPr lang="en-US" dirty="0" err="1"/>
              <a:t>www.cdc.gov</a:t>
            </a:r>
            <a:r>
              <a:rPr lang="en-US" dirty="0"/>
              <a:t>/flu/weekly/</a:t>
            </a:r>
            <a:r>
              <a:rPr lang="en-US" dirty="0" err="1"/>
              <a:t>flusight</a:t>
            </a:r>
            <a:r>
              <a:rPr lang="en-US" dirty="0"/>
              <a:t>/</a:t>
            </a:r>
            <a:r>
              <a:rPr lang="en-US" dirty="0" err="1"/>
              <a:t>flusight</a:t>
            </a:r>
            <a:r>
              <a:rPr lang="en-US" dirty="0"/>
              <a:t>-past-reports/06142022-flu-forecasts.htm</a:t>
            </a:r>
          </a:p>
        </p:txBody>
      </p:sp>
    </p:spTree>
    <p:extLst>
      <p:ext uri="{BB962C8B-B14F-4D97-AF65-F5344CB8AC3E}">
        <p14:creationId xmlns:p14="http://schemas.microsoft.com/office/powerpoint/2010/main" val="106142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A3A-6EF9-3C9E-ABDB-FC14F4EEBDA4}"/>
              </a:ext>
            </a:extLst>
          </p:cNvPr>
          <p:cNvSpPr>
            <a:spLocks noGrp="1"/>
          </p:cNvSpPr>
          <p:nvPr>
            <p:ph type="title"/>
          </p:nvPr>
        </p:nvSpPr>
        <p:spPr/>
        <p:txBody>
          <a:bodyPr/>
          <a:lstStyle/>
          <a:p>
            <a:r>
              <a:rPr lang="en-US" i="1" dirty="0"/>
              <a:t>Main Objectives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DFA73A-346C-58C3-18E7-513C71E2846A}"/>
                  </a:ext>
                </a:extLst>
              </p:cNvPr>
              <p:cNvSpPr>
                <a:spLocks noGrp="1"/>
              </p:cNvSpPr>
              <p:nvPr>
                <p:ph idx="1"/>
              </p:nvPr>
            </p:nvSpPr>
            <p:spPr>
              <a:xfrm>
                <a:off x="1295400" y="1895913"/>
                <a:ext cx="9601200" cy="3959604"/>
              </a:xfrm>
            </p:spPr>
            <p:txBody>
              <a:bodyPr>
                <a:normAutofit/>
              </a:bodyPr>
              <a:lstStyle/>
              <a:p>
                <a:pPr algn="l"/>
                <a:r>
                  <a:rPr lang="en-US" b="1" dirty="0"/>
                  <a:t>Given:</a:t>
                </a:r>
                <a:r>
                  <a:rPr lang="en-US" dirty="0"/>
                  <a:t> Time Series data of historical Seasons and current season c till week t given by </a:t>
                </a:r>
                <a14:m>
                  <m:oMath xmlns:m="http://schemas.openxmlformats.org/officeDocument/2006/math">
                    <m:d>
                      <m:dPr>
                        <m:begChr m:val="{"/>
                        <m:endChr m:val="}"/>
                        <m:ctrlPr>
                          <a:rPr lang="en-US" i="1" dirty="0" smtClean="0">
                            <a:solidFill>
                              <a:schemeClr val="tx1"/>
                            </a:solidFill>
                            <a:latin typeface="Cambria Math" panose="02040503050406030204" pitchFamily="18" charset="0"/>
                          </a:rPr>
                        </m:ctrlPr>
                      </m:dPr>
                      <m:e>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𝑦</m:t>
                            </m:r>
                          </m:e>
                          <m:sub>
                            <m:r>
                              <a:rPr lang="en-US" b="0" i="1" dirty="0" smtClean="0">
                                <a:solidFill>
                                  <a:schemeClr val="tx1"/>
                                </a:solidFill>
                                <a:latin typeface="Cambria Math" panose="02040503050406030204" pitchFamily="18" charset="0"/>
                              </a:rPr>
                              <m:t>𝑐</m:t>
                            </m:r>
                          </m:sub>
                          <m:sup>
                            <m:r>
                              <a:rPr lang="en-US" b="0" i="0" dirty="0" smtClean="0">
                                <a:solidFill>
                                  <a:schemeClr val="tx1"/>
                                </a:solidFill>
                                <a:latin typeface="Cambria Math" panose="02040503050406030204" pitchFamily="18" charset="0"/>
                              </a:rPr>
                              <m:t>1</m:t>
                            </m:r>
                          </m:sup>
                        </m:sSubSup>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𝑦</m:t>
                            </m:r>
                          </m:e>
                          <m:sub>
                            <m:r>
                              <a:rPr lang="en-US" i="1" dirty="0">
                                <a:solidFill>
                                  <a:schemeClr val="tx1"/>
                                </a:solidFill>
                                <a:latin typeface="Cambria Math" panose="02040503050406030204" pitchFamily="18" charset="0"/>
                              </a:rPr>
                              <m:t>𝑐</m:t>
                            </m:r>
                          </m:sub>
                          <m:sup>
                            <m:r>
                              <a:rPr lang="en-US" i="0" dirty="0">
                                <a:solidFill>
                                  <a:schemeClr val="tx1"/>
                                </a:solidFill>
                                <a:latin typeface="Cambria Math" panose="02040503050406030204" pitchFamily="18" charset="0"/>
                              </a:rPr>
                              <m:t>2</m:t>
                            </m:r>
                          </m:sup>
                        </m:sSubSup>
                        <m:r>
                          <a:rPr lang="en-US" i="0" dirty="0">
                            <a:solidFill>
                              <a:schemeClr val="tx1"/>
                            </a:solidFill>
                            <a:latin typeface="Cambria Math" panose="02040503050406030204" pitchFamily="18" charset="0"/>
                          </a:rPr>
                          <m:t>,⋯</m:t>
                        </m:r>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panose="02040503050406030204" pitchFamily="18" charset="0"/>
                              </a:rPr>
                              <m:t>𝑦</m:t>
                            </m:r>
                          </m:e>
                          <m:sub>
                            <m:r>
                              <a:rPr lang="en-US" i="1" dirty="0">
                                <a:solidFill>
                                  <a:schemeClr val="tx1"/>
                                </a:solidFill>
                                <a:latin typeface="Cambria Math" panose="02040503050406030204" pitchFamily="18" charset="0"/>
                              </a:rPr>
                              <m:t>𝑐</m:t>
                            </m:r>
                          </m:sub>
                          <m:sup>
                            <m:r>
                              <a:rPr lang="en-US" i="1" dirty="0">
                                <a:solidFill>
                                  <a:schemeClr val="tx1"/>
                                </a:solidFill>
                                <a:latin typeface="Cambria Math" panose="02040503050406030204" pitchFamily="18" charset="0"/>
                              </a:rPr>
                              <m:t>𝑡</m:t>
                            </m:r>
                          </m:sup>
                        </m:sSubSup>
                      </m:e>
                    </m:d>
                  </m:oMath>
                </a14:m>
                <a:r>
                  <a:rPr lang="en-US" dirty="0"/>
                  <a:t> and baseline </a:t>
                </a:r>
                <a:r>
                  <a:rPr lang="en-US" dirty="0" err="1"/>
                  <a:t>b</a:t>
                </a:r>
                <a:r>
                  <a:rPr lang="en-US" baseline="-25000" dirty="0" err="1"/>
                  <a:t>c</a:t>
                </a:r>
                <a:r>
                  <a:rPr lang="en-US" dirty="0"/>
                  <a:t>                                               </a:t>
                </a:r>
              </a:p>
              <a:p>
                <a:pPr algn="l"/>
                <a:r>
                  <a:rPr lang="en-US" b="1" dirty="0"/>
                  <a:t>Objective: </a:t>
                </a:r>
                <a:r>
                  <a:rPr lang="en-US" dirty="0">
                    <a:solidFill>
                      <a:srgbClr val="FF0000"/>
                    </a:solidFill>
                  </a:rPr>
                  <a:t>(Time Series Forecasting) </a:t>
                </a:r>
                <a:r>
                  <a:rPr lang="en-US" dirty="0"/>
                  <a:t>Predict:</a:t>
                </a:r>
              </a:p>
              <a:p>
                <a:pPr lvl="1"/>
                <a:r>
                  <a:rPr lang="en-US" b="1" dirty="0"/>
                  <a:t>Future Incidence </a:t>
                </a:r>
                <a:r>
                  <a:rPr lang="en-US" dirty="0"/>
                  <a:t>for next 1-4 weeks </a:t>
                </a:r>
              </a:p>
              <a:p>
                <a:pPr lvl="1"/>
                <a:r>
                  <a:rPr lang="en-US" b="1" dirty="0"/>
                  <a:t>Peak Intensity:</a:t>
                </a:r>
                <a:endParaRPr lang="en-US" dirty="0"/>
              </a:p>
              <a:p>
                <a:pPr lvl="1"/>
                <a:r>
                  <a:rPr lang="en-US" b="1" dirty="0"/>
                  <a:t>Peak Time:  </a:t>
                </a:r>
              </a:p>
              <a:p>
                <a:pPr lvl="1"/>
                <a:r>
                  <a:rPr lang="en-US" b="1" dirty="0"/>
                  <a:t>Onset: </a:t>
                </a:r>
                <a:r>
                  <a:rPr lang="en-US" dirty="0"/>
                  <a:t>Week j such that </a:t>
                </a:r>
                <a:endParaRPr lang="en-US" baseline="-25000" dirty="0"/>
              </a:p>
            </p:txBody>
          </p:sp>
        </mc:Choice>
        <mc:Fallback>
          <p:sp>
            <p:nvSpPr>
              <p:cNvPr id="3" name="Content Placeholder 2">
                <a:extLst>
                  <a:ext uri="{FF2B5EF4-FFF2-40B4-BE49-F238E27FC236}">
                    <a16:creationId xmlns:a16="http://schemas.microsoft.com/office/drawing/2014/main" id="{E0DFA73A-346C-58C3-18E7-513C71E2846A}"/>
                  </a:ext>
                </a:extLst>
              </p:cNvPr>
              <p:cNvSpPr>
                <a:spLocks noGrp="1" noRot="1" noChangeAspect="1" noMove="1" noResize="1" noEditPoints="1" noAdjustHandles="1" noChangeArrowheads="1" noChangeShapeType="1" noTextEdit="1"/>
              </p:cNvSpPr>
              <p:nvPr>
                <p:ph idx="1"/>
              </p:nvPr>
            </p:nvSpPr>
            <p:spPr>
              <a:xfrm>
                <a:off x="1295400" y="1895913"/>
                <a:ext cx="9601200" cy="3959604"/>
              </a:xfrm>
              <a:blipFill>
                <a:blip r:embed="rId3"/>
                <a:stretch>
                  <a:fillRect l="-793" t="-15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139A286-DD1F-C66B-3C95-697C452C5292}"/>
              </a:ext>
            </a:extLst>
          </p:cNvPr>
          <p:cNvSpPr>
            <a:spLocks noGrp="1"/>
          </p:cNvSpPr>
          <p:nvPr>
            <p:ph type="sldNum" sz="quarter" idx="12"/>
          </p:nvPr>
        </p:nvSpPr>
        <p:spPr/>
        <p:txBody>
          <a:bodyPr/>
          <a:lstStyle/>
          <a:p>
            <a:fld id="{E31375A4-56A4-47D6-9801-1991572033F7}" type="slidenum">
              <a:rPr lang="en-US" smtClean="0"/>
              <a:t>9</a:t>
            </a:fld>
            <a:endParaRPr lang="en-US"/>
          </a:p>
        </p:txBody>
      </p:sp>
      <p:sp>
        <p:nvSpPr>
          <p:cNvPr id="5" name="TextBox 4">
            <a:extLst>
              <a:ext uri="{FF2B5EF4-FFF2-40B4-BE49-F238E27FC236}">
                <a16:creationId xmlns:a16="http://schemas.microsoft.com/office/drawing/2014/main" id="{40833FB7-CED3-6E8D-8212-33FBE77D8742}"/>
              </a:ext>
            </a:extLst>
          </p:cNvPr>
          <p:cNvSpPr txBox="1"/>
          <p:nvPr/>
        </p:nvSpPr>
        <p:spPr>
          <a:xfrm>
            <a:off x="1295400" y="1276906"/>
            <a:ext cx="3284989" cy="369332"/>
          </a:xfrm>
          <a:prstGeom prst="rect">
            <a:avLst/>
          </a:prstGeom>
          <a:noFill/>
        </p:spPr>
        <p:txBody>
          <a:bodyPr wrap="square" rtlCol="0">
            <a:spAutoFit/>
          </a:bodyPr>
          <a:lstStyle/>
          <a:p>
            <a:r>
              <a:rPr lang="en-US" i="1" dirty="0"/>
              <a:t>Problem Setting</a:t>
            </a:r>
          </a:p>
        </p:txBody>
      </p:sp>
      <p:pic>
        <p:nvPicPr>
          <p:cNvPr id="7" name="Picture 6" descr="Chart, line chart&#10;&#10;Description automatically generated">
            <a:extLst>
              <a:ext uri="{FF2B5EF4-FFF2-40B4-BE49-F238E27FC236}">
                <a16:creationId xmlns:a16="http://schemas.microsoft.com/office/drawing/2014/main" id="{33DA819F-77D7-2A2E-7EA4-F0CED32FCA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6484" y="2665661"/>
            <a:ext cx="4028835" cy="2202430"/>
          </a:xfrm>
          <a:prstGeom prst="rect">
            <a:avLst/>
          </a:prstGeom>
        </p:spPr>
      </p:pic>
      <p:pic>
        <p:nvPicPr>
          <p:cNvPr id="8" name="Picture 7">
            <a:extLst>
              <a:ext uri="{FF2B5EF4-FFF2-40B4-BE49-F238E27FC236}">
                <a16:creationId xmlns:a16="http://schemas.microsoft.com/office/drawing/2014/main" id="{9FA8B1D3-BF9E-A5AE-004B-765FFF6810D3}"/>
              </a:ext>
            </a:extLst>
          </p:cNvPr>
          <p:cNvPicPr>
            <a:picLocks noChangeAspect="1"/>
          </p:cNvPicPr>
          <p:nvPr/>
        </p:nvPicPr>
        <p:blipFill>
          <a:blip r:embed="rId5"/>
          <a:stretch>
            <a:fillRect/>
          </a:stretch>
        </p:blipFill>
        <p:spPr>
          <a:xfrm>
            <a:off x="6195790" y="3217762"/>
            <a:ext cx="1049773" cy="366039"/>
          </a:xfrm>
          <a:prstGeom prst="rect">
            <a:avLst/>
          </a:prstGeom>
        </p:spPr>
      </p:pic>
      <p:pic>
        <p:nvPicPr>
          <p:cNvPr id="10" name="Picture 9">
            <a:extLst>
              <a:ext uri="{FF2B5EF4-FFF2-40B4-BE49-F238E27FC236}">
                <a16:creationId xmlns:a16="http://schemas.microsoft.com/office/drawing/2014/main" id="{A48BEE1E-55EB-D9D3-AC76-0FA120704BC8}"/>
              </a:ext>
            </a:extLst>
          </p:cNvPr>
          <p:cNvPicPr>
            <a:picLocks noChangeAspect="1"/>
          </p:cNvPicPr>
          <p:nvPr/>
        </p:nvPicPr>
        <p:blipFill>
          <a:blip r:embed="rId6"/>
          <a:stretch>
            <a:fillRect/>
          </a:stretch>
        </p:blipFill>
        <p:spPr>
          <a:xfrm>
            <a:off x="3772925" y="3573316"/>
            <a:ext cx="1396035" cy="385113"/>
          </a:xfrm>
          <a:prstGeom prst="rect">
            <a:avLst/>
          </a:prstGeom>
        </p:spPr>
      </p:pic>
      <p:pic>
        <p:nvPicPr>
          <p:cNvPr id="12" name="Picture 11">
            <a:extLst>
              <a:ext uri="{FF2B5EF4-FFF2-40B4-BE49-F238E27FC236}">
                <a16:creationId xmlns:a16="http://schemas.microsoft.com/office/drawing/2014/main" id="{C309E1A5-518D-B527-CD36-D8A3B35D2924}"/>
              </a:ext>
            </a:extLst>
          </p:cNvPr>
          <p:cNvPicPr>
            <a:picLocks noChangeAspect="1"/>
          </p:cNvPicPr>
          <p:nvPr/>
        </p:nvPicPr>
        <p:blipFill>
          <a:blip r:embed="rId7"/>
          <a:stretch>
            <a:fillRect/>
          </a:stretch>
        </p:blipFill>
        <p:spPr>
          <a:xfrm>
            <a:off x="3329094" y="4015461"/>
            <a:ext cx="1839866" cy="468093"/>
          </a:xfrm>
          <a:prstGeom prst="rect">
            <a:avLst/>
          </a:prstGeom>
        </p:spPr>
      </p:pic>
      <p:pic>
        <p:nvPicPr>
          <p:cNvPr id="14" name="Picture 13">
            <a:extLst>
              <a:ext uri="{FF2B5EF4-FFF2-40B4-BE49-F238E27FC236}">
                <a16:creationId xmlns:a16="http://schemas.microsoft.com/office/drawing/2014/main" id="{FB991BC0-B63E-A224-DD50-DF7BC0969765}"/>
              </a:ext>
            </a:extLst>
          </p:cNvPr>
          <p:cNvPicPr>
            <a:picLocks noChangeAspect="1"/>
          </p:cNvPicPr>
          <p:nvPr/>
        </p:nvPicPr>
        <p:blipFill>
          <a:blip r:embed="rId8"/>
          <a:stretch>
            <a:fillRect/>
          </a:stretch>
        </p:blipFill>
        <p:spPr>
          <a:xfrm>
            <a:off x="4731322" y="4426055"/>
            <a:ext cx="1464468" cy="401320"/>
          </a:xfrm>
          <a:prstGeom prst="rect">
            <a:avLst/>
          </a:prstGeom>
        </p:spPr>
      </p:pic>
    </p:spTree>
    <p:extLst>
      <p:ext uri="{BB962C8B-B14F-4D97-AF65-F5344CB8AC3E}">
        <p14:creationId xmlns:p14="http://schemas.microsoft.com/office/powerpoint/2010/main" val="7762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themeOverride>
</file>

<file path=docProps/app.xml><?xml version="1.0" encoding="utf-8"?>
<Properties xmlns="http://schemas.openxmlformats.org/officeDocument/2006/extended-properties" xmlns:vt="http://schemas.openxmlformats.org/officeDocument/2006/docPropsVTypes">
  <Template/>
  <TotalTime>4886</TotalTime>
  <Words>3918</Words>
  <Application>Microsoft Macintosh PowerPoint</Application>
  <PresentationFormat>Widescreen</PresentationFormat>
  <Paragraphs>499</Paragraphs>
  <Slides>65</Slides>
  <Notes>10</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arial, sans-serif</vt:lpstr>
      <vt:lpstr>Calibri</vt:lpstr>
      <vt:lpstr>Cambria Math</vt:lpstr>
      <vt:lpstr>Helvetica</vt:lpstr>
      <vt:lpstr>NimbusRomNo9L-Regu</vt:lpstr>
      <vt:lpstr>Open Sans</vt:lpstr>
      <vt:lpstr>Diamond Grid 16x9</vt:lpstr>
      <vt:lpstr>A Chronological Review of Deep Learning Models for Epidemic Forecasting</vt:lpstr>
      <vt:lpstr>Contents</vt:lpstr>
      <vt:lpstr>Epidemics and Pandemics</vt:lpstr>
      <vt:lpstr>Epidemics and Costs</vt:lpstr>
      <vt:lpstr>How to Tackle the Problem</vt:lpstr>
      <vt:lpstr>Papers</vt:lpstr>
      <vt:lpstr>Contents</vt:lpstr>
      <vt:lpstr>FluSight</vt:lpstr>
      <vt:lpstr>Main Objectives</vt:lpstr>
      <vt:lpstr>Challenges</vt:lpstr>
      <vt:lpstr>Contents</vt:lpstr>
      <vt:lpstr>Overview</vt:lpstr>
      <vt:lpstr>Model Architecture</vt:lpstr>
      <vt:lpstr>Input Encoder</vt:lpstr>
      <vt:lpstr>Input Encoder</vt:lpstr>
      <vt:lpstr>Historical Data Clustering</vt:lpstr>
      <vt:lpstr>Query Length Data Clustering</vt:lpstr>
      <vt:lpstr>Query Length Data Clustering</vt:lpstr>
      <vt:lpstr>Full Length Data Clustering and Mapping</vt:lpstr>
      <vt:lpstr>Optimization and Prediction</vt:lpstr>
      <vt:lpstr>Results- EpiDeep</vt:lpstr>
      <vt:lpstr>Results- EpiDeep</vt:lpstr>
      <vt:lpstr>Contents</vt:lpstr>
      <vt:lpstr>Context</vt:lpstr>
      <vt:lpstr>How to Incorporate COVID-19?</vt:lpstr>
      <vt:lpstr>Exogenous COVID-19 Signals</vt:lpstr>
      <vt:lpstr>Model Architecture</vt:lpstr>
      <vt:lpstr>Learning Representations from Historical ILI Data and Heterogenous Transfer Learning</vt:lpstr>
      <vt:lpstr>COVID-Augmented Exogenous Model (CAEM)</vt:lpstr>
      <vt:lpstr>CAEM Continued</vt:lpstr>
      <vt:lpstr>EpiDeep-CN (Modification of base EpiDeep Model)</vt:lpstr>
      <vt:lpstr>KD Loss</vt:lpstr>
      <vt:lpstr>KD Loss</vt:lpstr>
      <vt:lpstr>Ablation Study- Cali-NET</vt:lpstr>
      <vt:lpstr>Results- Cali-NET</vt:lpstr>
      <vt:lpstr>Contents</vt:lpstr>
      <vt:lpstr>Problems of Prior Models</vt:lpstr>
      <vt:lpstr>Components</vt:lpstr>
      <vt:lpstr>Model Architecture</vt:lpstr>
      <vt:lpstr>Optimization Function</vt:lpstr>
      <vt:lpstr>Results- EpiFNP</vt:lpstr>
      <vt:lpstr>Results-EpiFNP</vt:lpstr>
      <vt:lpstr>Ablation Study- EpiFNP</vt:lpstr>
      <vt:lpstr>Contents</vt:lpstr>
      <vt:lpstr>Comparison of Methods</vt:lpstr>
      <vt:lpstr>Research Directions</vt:lpstr>
      <vt:lpstr>Thank You</vt:lpstr>
      <vt:lpstr>Learning the Distribution</vt:lpstr>
      <vt:lpstr>Parameterizing Predictive Distribution</vt:lpstr>
      <vt:lpstr>Parameterizing Predictive Distribution</vt:lpstr>
      <vt:lpstr>Stochastic Data Correlation Graph</vt:lpstr>
      <vt:lpstr>Probabilistic Neural Sequence Encoder </vt:lpstr>
      <vt:lpstr>Learning the Distribution Continued</vt:lpstr>
      <vt:lpstr>Setting</vt:lpstr>
      <vt:lpstr>Objective</vt:lpstr>
      <vt:lpstr>Stochastic Data Correlation Graph</vt:lpstr>
      <vt:lpstr>Notations</vt:lpstr>
      <vt:lpstr>Conclusions</vt:lpstr>
      <vt:lpstr>Data Collection</vt:lpstr>
      <vt:lpstr>Challenge</vt:lpstr>
      <vt:lpstr>Comparison of Methods: Cali-NET vs EpiDeep</vt:lpstr>
      <vt:lpstr>Query Length Data Clustering</vt:lpstr>
      <vt:lpstr>Input Encoder</vt:lpstr>
      <vt:lpstr>Comparison of Methods: EpiFNP vs EpiDeep</vt:lpstr>
      <vt:lpstr>Contents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Chronological Review of Deep Learning Architectures for Seasonal Influenza Forecasting</dc:title>
  <dc:creator>Choudhuri, Akash</dc:creator>
  <cp:lastModifiedBy>Choudhuri, Akash</cp:lastModifiedBy>
  <cp:revision>32</cp:revision>
  <dcterms:created xsi:type="dcterms:W3CDTF">2022-07-30T14:55:15Z</dcterms:created>
  <dcterms:modified xsi:type="dcterms:W3CDTF">2022-09-22T20:26:43Z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